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ti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80" r:id="rId3"/>
    <p:sldId id="281" r:id="rId4"/>
    <p:sldId id="282" r:id="rId5"/>
    <p:sldId id="283" r:id="rId6"/>
    <p:sldId id="284" r:id="rId7"/>
    <p:sldId id="285" r:id="rId8"/>
    <p:sldId id="286" r:id="rId9"/>
    <p:sldId id="273" r:id="rId10"/>
    <p:sldId id="274" r:id="rId11"/>
    <p:sldId id="275" r:id="rId12"/>
    <p:sldId id="276" r:id="rId13"/>
    <p:sldId id="331" r:id="rId14"/>
    <p:sldId id="277" r:id="rId15"/>
    <p:sldId id="278" r:id="rId16"/>
    <p:sldId id="279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851" r:id="rId26"/>
    <p:sldId id="855" r:id="rId27"/>
    <p:sldId id="295" r:id="rId28"/>
    <p:sldId id="296" r:id="rId29"/>
    <p:sldId id="297" r:id="rId30"/>
    <p:sldId id="298" r:id="rId31"/>
    <p:sldId id="299" r:id="rId32"/>
    <p:sldId id="300" r:id="rId33"/>
    <p:sldId id="301" r:id="rId34"/>
    <p:sldId id="302" r:id="rId35"/>
    <p:sldId id="303" r:id="rId36"/>
    <p:sldId id="304" r:id="rId37"/>
    <p:sldId id="857" r:id="rId38"/>
    <p:sldId id="881" r:id="rId39"/>
    <p:sldId id="867" r:id="rId40"/>
    <p:sldId id="892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7" r:id="rId53"/>
    <p:sldId id="318" r:id="rId54"/>
    <p:sldId id="319" r:id="rId55"/>
    <p:sldId id="320" r:id="rId56"/>
    <p:sldId id="321" r:id="rId57"/>
    <p:sldId id="322" r:id="rId58"/>
    <p:sldId id="323" r:id="rId59"/>
    <p:sldId id="325" r:id="rId60"/>
    <p:sldId id="326" r:id="rId61"/>
    <p:sldId id="327" r:id="rId62"/>
    <p:sldId id="328" r:id="rId63"/>
  </p:sldIdLst>
  <p:sldSz cx="10080625" cy="7559675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1"/>
    <p:restoredTop sz="94647"/>
  </p:normalViewPr>
  <p:slideViewPr>
    <p:cSldViewPr snapToGrid="0" snapToObjects="1">
      <p:cViewPr varScale="1">
        <p:scale>
          <a:sx n="126" d="100"/>
          <a:sy n="126" d="100"/>
        </p:scale>
        <p:origin x="208" y="3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411A38-4784-834E-B34F-C22BC9224170}" type="datetimeFigureOut">
              <a:rPr lang="en-US" smtClean="0"/>
              <a:t>3/11/19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624013" y="1257300"/>
            <a:ext cx="4524375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E47A58-7B26-5F4C-8671-3C5BFCD11E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2084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25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56529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26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059159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37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1922395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38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165078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866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fld id="{AEF95900-7AF9-462E-9828-886671690E95}" type="slidenum">
              <a:rPr lang="en-US" smtClean="0">
                <a:solidFill>
                  <a:srgbClr val="0000CC"/>
                </a:solidFill>
                <a:latin typeface="Arial" pitchFamily="34" charset="0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t>39</a:t>
            </a:fld>
            <a:endParaRPr lang="en-US">
              <a:solidFill>
                <a:srgbClr val="0000CC"/>
              </a:solidFill>
              <a:latin typeface="Arial" pitchFamily="34" charset="0"/>
            </a:endParaRPr>
          </a:p>
        </p:txBody>
      </p:sp>
      <p:sp>
        <p:nvSpPr>
          <p:cNvPr id="59085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3000" y="684213"/>
            <a:ext cx="4572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590852" name="Rectangle 3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6388"/>
          </a:xfrm>
          <a:noFill/>
        </p:spPr>
        <p:txBody>
          <a:bodyPr wrap="square" lIns="92876" tIns="46437" rIns="92876" bIns="46437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858522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6" name="Shape 130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7" name="Shape 13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447835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37" name="Picture 36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  <p:pic>
        <p:nvPicPr>
          <p:cNvPr id="38" name="Picture 37"/>
          <p:cNvPicPr/>
          <p:nvPr/>
        </p:nvPicPr>
        <p:blipFill>
          <a:blip r:embed="rId2"/>
          <a:stretch/>
        </p:blipFill>
        <p:spPr>
          <a:xfrm>
            <a:off x="2291040" y="1768680"/>
            <a:ext cx="5497200" cy="43844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Title slid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870933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1640" cy="58518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0400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43844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2680" y="405936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2680" y="1769040"/>
            <a:ext cx="442692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4000" y="4059360"/>
            <a:ext cx="9071640" cy="209124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1640" cy="12621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title text format</a:t>
            </a: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504000" y="1769040"/>
            <a:ext cx="9071640" cy="438444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Click to edit the outline text format</a:t>
            </a:r>
          </a:p>
          <a:p>
            <a:pPr marL="864000" lvl="1" indent="-324000">
              <a:spcAft>
                <a:spcPts val="1134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Second Outline Level</a:t>
            </a:r>
          </a:p>
          <a:p>
            <a:pPr marL="1296000" lvl="2" indent="-288000">
              <a:spcAft>
                <a:spcPts val="850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Third Outline Level</a:t>
            </a:r>
          </a:p>
          <a:p>
            <a:pPr marL="1728000" lvl="3" indent="-216000">
              <a:spcAft>
                <a:spcPts val="567"/>
              </a:spcAft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Fourth Outline Level</a:t>
            </a:r>
          </a:p>
          <a:p>
            <a:pPr marL="2160000" lvl="4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Fifth Outline Level</a:t>
            </a:r>
          </a:p>
          <a:p>
            <a:pPr marL="2592000" lvl="5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Sixth Outline Level</a:t>
            </a:r>
          </a:p>
          <a:p>
            <a:pPr marL="3024000" lvl="6" indent="-216000">
              <a:spcAft>
                <a:spcPts val="283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Seventh Outline Level</a:t>
            </a: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&lt;date/time&gt;</a:t>
            </a: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6887160"/>
            <a:ext cx="3195000" cy="521280"/>
          </a:xfrm>
          <a:prstGeom prst="rect">
            <a:avLst/>
          </a:prstGeom>
        </p:spPr>
        <p:txBody>
          <a:bodyPr lIns="0" tIns="0" rIns="0" bIns="0"/>
          <a:lstStyle/>
          <a:p>
            <a:pPr algn="ctr"/>
            <a:r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&lt;footer&gt;</a:t>
            </a: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6887160"/>
            <a:ext cx="2348280" cy="52128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fld id="{29B3954B-387F-488B-908B-3A7AB25DE04E}" type="slidenum">
              <a:rPr lang="en-US" sz="1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Times New Roman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0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0.png"/><Relationship Id="rId5" Type="http://schemas.openxmlformats.org/officeDocument/2006/relationships/image" Target="../media/image260.png"/><Relationship Id="rId4" Type="http://schemas.openxmlformats.org/officeDocument/2006/relationships/image" Target="../media/image25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12" Type="http://schemas.openxmlformats.org/officeDocument/2006/relationships/image" Target="../media/image72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11" Type="http://schemas.openxmlformats.org/officeDocument/2006/relationships/image" Target="../media/image71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jpeg"/><Relationship Id="rId7" Type="http://schemas.openxmlformats.org/officeDocument/2006/relationships/image" Target="../media/image65.png"/><Relationship Id="rId12" Type="http://schemas.openxmlformats.org/officeDocument/2006/relationships/image" Target="../media/image72.jpe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4.jpeg"/><Relationship Id="rId11" Type="http://schemas.openxmlformats.org/officeDocument/2006/relationships/image" Target="../media/image71.jpeg"/><Relationship Id="rId5" Type="http://schemas.openxmlformats.org/officeDocument/2006/relationships/image" Target="../media/image63.jpeg"/><Relationship Id="rId10" Type="http://schemas.openxmlformats.org/officeDocument/2006/relationships/image" Target="../media/image68.jpeg"/><Relationship Id="rId4" Type="http://schemas.openxmlformats.org/officeDocument/2006/relationships/image" Target="../media/image62.jpeg"/><Relationship Id="rId9" Type="http://schemas.openxmlformats.org/officeDocument/2006/relationships/image" Target="../media/image67.jpe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scikit-learn.org/stable/modules/svm.html#svm-classification" TargetMode="Externa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tif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Shape 1"/>
          <p:cNvSpPr txBox="1"/>
          <p:nvPr/>
        </p:nvSpPr>
        <p:spPr>
          <a:xfrm>
            <a:off x="504000" y="471054"/>
            <a:ext cx="9071640" cy="2272145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kernel.</a:t>
            </a:r>
          </a:p>
          <a:p>
            <a:pPr algn="ctr"/>
            <a:r>
              <a:rPr lang="en-US" sz="4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Ridge.</a:t>
            </a:r>
          </a:p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Suport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
</a:t>
            </a:r>
          </a:p>
        </p:txBody>
      </p:sp>
      <p:sp>
        <p:nvSpPr>
          <p:cNvPr id="40" name="TextShape 2"/>
          <p:cNvSpPr txBox="1"/>
          <p:nvPr/>
        </p:nvSpPr>
        <p:spPr>
          <a:xfrm>
            <a:off x="504360" y="3543120"/>
            <a:ext cx="9071640" cy="212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Ionescu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raducu.ionescu@gmail.com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Facultatea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Matematică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Informatică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spcBef>
                <a:spcPts val="799"/>
              </a:spcBef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Universitatea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București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7" name="CustomShape 2"/>
          <p:cNvSpPr/>
          <p:nvPr/>
        </p:nvSpPr>
        <p:spPr>
          <a:xfrm>
            <a:off x="1127880" y="2692800"/>
            <a:ext cx="6263280" cy="3796200"/>
          </a:xfrm>
          <a:prstGeom prst="rect">
            <a:avLst/>
          </a:prstGeom>
          <a:noFill/>
          <a:ln w="9360">
            <a:solidFill>
              <a:srgbClr val="FFFFFF"/>
            </a:solidFill>
            <a:custDash>
              <a:ds d="100000" sp="100000"/>
            </a:custDash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8" name="CustomShape 3"/>
          <p:cNvSpPr/>
          <p:nvPr/>
        </p:nvSpPr>
        <p:spPr>
          <a:xfrm>
            <a:off x="3023615" y="5392441"/>
            <a:ext cx="125640" cy="12528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99" name="CustomShape 4"/>
          <p:cNvSpPr/>
          <p:nvPr/>
        </p:nvSpPr>
        <p:spPr>
          <a:xfrm>
            <a:off x="505476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0" name="CustomShape 5"/>
          <p:cNvSpPr/>
          <p:nvPr/>
        </p:nvSpPr>
        <p:spPr>
          <a:xfrm>
            <a:off x="5448240" y="3609000"/>
            <a:ext cx="12564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CustomShape 6"/>
          <p:cNvSpPr/>
          <p:nvPr/>
        </p:nvSpPr>
        <p:spPr>
          <a:xfrm>
            <a:off x="4400280" y="387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CustomShape 7"/>
          <p:cNvSpPr/>
          <p:nvPr/>
        </p:nvSpPr>
        <p:spPr>
          <a:xfrm>
            <a:off x="2212200" y="5478480"/>
            <a:ext cx="125640" cy="12672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CustomShape 9"/>
          <p:cNvSpPr/>
          <p:nvPr/>
        </p:nvSpPr>
        <p:spPr>
          <a:xfrm>
            <a:off x="5840640" y="3215880"/>
            <a:ext cx="1233720" cy="3938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CustomShape 10"/>
              <p:cNvSpPr/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9360">
                <a:solidFill>
                  <a:srgbClr val="FFFFFF"/>
                </a:solidFill>
                <a:miter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lIns="90000" tIns="46800" rIns="90000" bIns="46800"/>
              <a:lstStyle/>
              <a:p>
                <a:pPr>
                  <a:buClr>
                    <a:srgbClr val="000000"/>
                  </a:buClr>
                  <a:buSzPct val="45000"/>
                </a:pPr>
                <a:r>
                  <a:rPr lang="en-US" b="1" spc="-1" dirty="0">
                    <a:solidFill>
                      <a:srgbClr val="000000"/>
                    </a:solidFill>
                    <a:uFill>
                      <a:solidFill>
                        <a:srgbClr val="FFFFFF"/>
                      </a:solidFill>
                    </a:uFill>
                    <a:latin typeface="Arial"/>
                    <a:ea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smtClean="0">
                        <a:latin typeface="Cambria Math" charset="0"/>
                      </a:rPr>
                      <m:t>𝑤</m:t>
                    </m:r>
                  </m:oMath>
                </a14:m>
                <a:endParaRPr lang="en-US" sz="2400" b="0" strike="noStrike" spc="-1" dirty="0">
                  <a:solidFill>
                    <a:srgbClr val="000000"/>
                  </a:solidFill>
                  <a:uFill>
                    <a:solidFill>
                      <a:srgbClr val="FFFFFF"/>
                    </a:solidFill>
                  </a:uFill>
                  <a:latin typeface="Arial"/>
                </a:endParaRPr>
              </a:p>
            </p:txBody>
          </p:sp>
        </mc:Choice>
        <mc:Fallback xmlns="">
          <p:sp>
            <p:nvSpPr>
              <p:cNvPr id="105" name="CustomShap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63285" y="4514240"/>
                <a:ext cx="522360" cy="259560"/>
              </a:xfrm>
              <a:custGeom>
                <a:avLst/>
                <a:gdLst/>
                <a:ahLst/>
                <a:cxnLst/>
                <a:rect l="l" t="t" r="r" b="b"/>
                <a:pathLst>
                  <a:path w="21600" h="21600">
                    <a:moveTo>
                      <a:pt x="0" y="0"/>
                    </a:moveTo>
                    <a:lnTo>
                      <a:pt x="21600" y="0"/>
                    </a:lnTo>
                    <a:lnTo>
                      <a:pt x="21600" y="21600"/>
                    </a:lnTo>
                    <a:lnTo>
                      <a:pt x="0" y="21600"/>
                    </a:lnTo>
                    <a:lnTo>
                      <a:pt x="0" y="0"/>
                    </a:lnTo>
                    <a:close/>
                  </a:path>
                </a:pathLst>
              </a:custGeom>
              <a:blipFill rotWithShape="0">
                <a:blip r:embed="rId2"/>
                <a:stretch>
                  <a:fillRect b="-61364"/>
                </a:stretch>
              </a:blipFill>
              <a:ln w="9360">
                <a:solidFill>
                  <a:srgbClr val="FFFFFF"/>
                </a:solidFill>
                <a:miter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6" name="Line 11"/>
          <p:cNvSpPr/>
          <p:nvPr/>
        </p:nvSpPr>
        <p:spPr>
          <a:xfrm flipV="1">
            <a:off x="3615120" y="4263120"/>
            <a:ext cx="0" cy="18327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Line 12"/>
          <p:cNvSpPr/>
          <p:nvPr/>
        </p:nvSpPr>
        <p:spPr>
          <a:xfrm flipH="1">
            <a:off x="1389600" y="4263120"/>
            <a:ext cx="2225160" cy="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CustomShape 13"/>
          <p:cNvSpPr/>
          <p:nvPr/>
        </p:nvSpPr>
        <p:spPr>
          <a:xfrm>
            <a:off x="3550320" y="4202460"/>
            <a:ext cx="124920" cy="12636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09" name="CustomShape 14"/>
          <p:cNvSpPr/>
          <p:nvPr/>
        </p:nvSpPr>
        <p:spPr>
          <a:xfrm>
            <a:off x="3353040" y="5965560"/>
            <a:ext cx="515520" cy="52344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CustomShape 15"/>
          <p:cNvSpPr/>
          <p:nvPr/>
        </p:nvSpPr>
        <p:spPr>
          <a:xfrm>
            <a:off x="1258560" y="4132800"/>
            <a:ext cx="581400" cy="65556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Line 16"/>
          <p:cNvSpPr/>
          <p:nvPr/>
        </p:nvSpPr>
        <p:spPr>
          <a:xfrm>
            <a:off x="3086680" y="5081286"/>
            <a:ext cx="0" cy="311155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Line 17"/>
          <p:cNvSpPr/>
          <p:nvPr/>
        </p:nvSpPr>
        <p:spPr>
          <a:xfrm flipV="1">
            <a:off x="3086680" y="5007240"/>
            <a:ext cx="0" cy="35550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3" name="CustomShape 18"/>
          <p:cNvSpPr/>
          <p:nvPr/>
        </p:nvSpPr>
        <p:spPr>
          <a:xfrm>
            <a:off x="4890758" y="5010468"/>
            <a:ext cx="497160" cy="56592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noFill/>
          <a:ln w="9360">
            <a:solidFill>
              <a:srgbClr val="FFFFFF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CustomShape 19"/>
          <p:cNvSpPr/>
          <p:nvPr/>
        </p:nvSpPr>
        <p:spPr>
          <a:xfrm>
            <a:off x="1091880" y="2693160"/>
            <a:ext cx="6048000" cy="3528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Line 20"/>
          <p:cNvSpPr/>
          <p:nvPr/>
        </p:nvSpPr>
        <p:spPr>
          <a:xfrm flipV="1">
            <a:off x="1343520" y="2818440"/>
            <a:ext cx="0" cy="327636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Line 21"/>
          <p:cNvSpPr/>
          <p:nvPr/>
        </p:nvSpPr>
        <p:spPr>
          <a:xfrm>
            <a:off x="1343520" y="6095520"/>
            <a:ext cx="5418360" cy="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7" name="Line 22"/>
          <p:cNvSpPr/>
          <p:nvPr/>
        </p:nvSpPr>
        <p:spPr>
          <a:xfrm flipV="1">
            <a:off x="1343520" y="2818440"/>
            <a:ext cx="5292000" cy="3276360"/>
          </a:xfrm>
          <a:prstGeom prst="line">
            <a:avLst/>
          </a:prstGeom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  <p:sp>
        <p:nvSpPr>
          <p:cNvPr id="118" name="CustomShape 23"/>
          <p:cNvSpPr/>
          <p:nvPr/>
        </p:nvSpPr>
        <p:spPr>
          <a:xfrm>
            <a:off x="2008080" y="53110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9" name="CustomShape 24"/>
          <p:cNvSpPr/>
          <p:nvPr/>
        </p:nvSpPr>
        <p:spPr>
          <a:xfrm>
            <a:off x="2008080" y="5834880"/>
            <a:ext cx="126000" cy="125640"/>
          </a:xfrm>
          <a:prstGeom prst="ellipse">
            <a:avLst/>
          </a:prstGeom>
          <a:solidFill>
            <a:srgbClr val="FFFFFF"/>
          </a:solidFill>
          <a:ln w="936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Formula 25"/>
              <p:cNvSpPr txBox="1"/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0" name="Formula 2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3680" y="5969160"/>
                <a:ext cx="351000" cy="519840"/>
              </a:xfrm>
              <a:prstGeom prst="rect">
                <a:avLst/>
              </a:prstGeom>
              <a:blipFill rotWithShape="0">
                <a:blip r:embed="rId3"/>
                <a:stretch>
                  <a:fillRect r="-1896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Formula 26"/>
              <p:cNvSpPr txBox="1"/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sz="2400">
                              <a:latin typeface="Cambria Math" charset="0"/>
                            </a:rPr>
                            <m:t>𝑦</m:t>
                          </m:r>
                        </m:e>
                        <m:sub>
                          <m:r>
                            <a:rPr sz="2400">
                              <a:latin typeface="Cambria Math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1" name="Formula 2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40" y="3962000"/>
                <a:ext cx="404280" cy="552240"/>
              </a:xfrm>
              <a:prstGeom prst="rect">
                <a:avLst/>
              </a:prstGeom>
              <a:blipFill rotWithShape="0">
                <a:blip r:embed="rId4"/>
                <a:stretch>
                  <a:fillRect l="-454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Formula 27"/>
              <p:cNvSpPr txBox="1"/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𝜉</m:t>
                      </m:r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2" name="Formula 2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430" y="5090748"/>
                <a:ext cx="307440" cy="485640"/>
              </a:xfrm>
              <a:prstGeom prst="rect">
                <a:avLst/>
              </a:prstGeom>
              <a:blipFill rotWithShape="0">
                <a:blip r:embed="rId5"/>
                <a:stretch>
                  <a:fillRect l="-16000" r="-24000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Formula 28"/>
              <p:cNvSpPr txBox="1"/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</p:spPr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sz="2400">
                          <a:latin typeface="Cambria Math" charset="0"/>
                        </a:rPr>
                        <m:t>𝑦</m:t>
                      </m:r>
                      <m:r>
                        <a:rPr sz="2400">
                          <a:latin typeface="Cambria Math" charset="0"/>
                        </a:rPr>
                        <m:t>=</m:t>
                      </m:r>
                      <m:r>
                        <a:rPr sz="2400">
                          <a:latin typeface="Cambria Math" charset="0"/>
                        </a:rPr>
                        <m:t>𝑔</m:t>
                      </m:r>
                      <m:r>
                        <a:rPr sz="2400">
                          <a:latin typeface="Cambria Math" charset="0"/>
                        </a:rPr>
                        <m:t>(</m:t>
                      </m:r>
                      <m:r>
                        <a:rPr sz="2400">
                          <a:latin typeface="Cambria Math" charset="0"/>
                        </a:rPr>
                        <m:t>𝑥</m:t>
                      </m:r>
                      <m:r>
                        <a:rPr sz="2400">
                          <a:latin typeface="Cambria Math" charset="0"/>
                        </a:rPr>
                        <m:t>)=</m:t>
                      </m:r>
                      <m:d>
                        <m:dPr>
                          <m:begChr m:val="⟨"/>
                          <m:endChr m:val="⟩"/>
                          <m:ctrlPr>
                            <a:rPr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sz="2400">
                              <a:latin typeface="Cambria Math" charset="0"/>
                            </a:rPr>
                            <m:t>𝑤</m:t>
                          </m:r>
                          <m:r>
                            <a:rPr sz="2400">
                              <a:latin typeface="Cambria Math" charset="0"/>
                            </a:rPr>
                            <m:t>,</m:t>
                          </m:r>
                          <m:r>
                            <a:rPr sz="2400">
                              <a:latin typeface="Cambria Math" charset="0"/>
                            </a:rPr>
                            <m:t>𝑥</m:t>
                          </m:r>
                        </m:e>
                      </m:d>
                    </m:oMath>
                  </m:oMathPara>
                </a14:m>
                <a:endParaRPr sz="2400" dirty="0"/>
              </a:p>
            </p:txBody>
          </p:sp>
        </mc:Choice>
        <mc:Fallback xmlns="">
          <p:sp>
            <p:nvSpPr>
              <p:cNvPr id="123" name="Formula 2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31880" y="3029400"/>
                <a:ext cx="2935920" cy="500400"/>
              </a:xfrm>
              <a:prstGeom prst="rect">
                <a:avLst/>
              </a:prstGeom>
              <a:blipFill rotWithShape="0">
                <a:blip r:embed="rId6"/>
                <a:stretch>
                  <a:fillRect b="-1097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Line 17"/>
          <p:cNvSpPr/>
          <p:nvPr/>
        </p:nvSpPr>
        <p:spPr>
          <a:xfrm flipH="1" flipV="1">
            <a:off x="2201180" y="4899080"/>
            <a:ext cx="315098" cy="458170"/>
          </a:xfrm>
          <a:prstGeom prst="line">
            <a:avLst/>
          </a:prstGeom>
          <a:ln w="9360">
            <a:solidFill>
              <a:srgbClr val="000000"/>
            </a:solidFill>
            <a:miter/>
            <a:tailEnd type="triangl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25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Erorarea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particular: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26" name="Picture 125"/>
          <p:cNvPicPr/>
          <p:nvPr/>
        </p:nvPicPr>
        <p:blipFill>
          <a:blip r:embed="rId2"/>
          <a:stretch/>
        </p:blipFill>
        <p:spPr>
          <a:xfrm>
            <a:off x="3648960" y="2988360"/>
            <a:ext cx="2640960" cy="577800"/>
          </a:xfrm>
          <a:prstGeom prst="rect">
            <a:avLst/>
          </a:prstGeom>
          <a:ln>
            <a:noFill/>
          </a:ln>
        </p:spPr>
      </p:pic>
      <p:pic>
        <p:nvPicPr>
          <p:cNvPr id="127" name="Picture 126"/>
          <p:cNvPicPr/>
          <p:nvPr/>
        </p:nvPicPr>
        <p:blipFill>
          <a:blip r:embed="rId3"/>
          <a:stretch/>
        </p:blipFill>
        <p:spPr>
          <a:xfrm>
            <a:off x="878400" y="4401720"/>
            <a:ext cx="6491520" cy="1145880"/>
          </a:xfrm>
          <a:prstGeom prst="rect">
            <a:avLst/>
          </a:prstGeom>
          <a:ln>
            <a:noFill/>
          </a:ln>
        </p:spPr>
      </p:pic>
      <p:pic>
        <p:nvPicPr>
          <p:cNvPr id="128" name="Picture 127"/>
          <p:cNvPicPr/>
          <p:nvPr/>
        </p:nvPicPr>
        <p:blipFill>
          <a:blip r:embed="rId4"/>
          <a:stretch/>
        </p:blipFill>
        <p:spPr>
          <a:xfrm>
            <a:off x="847800" y="5549760"/>
            <a:ext cx="4830120" cy="1236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0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pierdere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scrisă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vectorial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w?</a:t>
            </a:r>
          </a:p>
        </p:txBody>
      </p:sp>
      <p:pic>
        <p:nvPicPr>
          <p:cNvPr id="131" name="Picture 130"/>
          <p:cNvPicPr/>
          <p:nvPr/>
        </p:nvPicPr>
        <p:blipFill>
          <a:blip r:embed="rId2"/>
          <a:stretch/>
        </p:blipFill>
        <p:spPr>
          <a:xfrm>
            <a:off x="858960" y="2655000"/>
            <a:ext cx="6766560" cy="155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02FE5E9-6E5E-2A45-90D7-C5D817104F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7307" y="1552570"/>
            <a:ext cx="4905026" cy="6007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91AA2F-6F33-194D-A12D-4EE7DF596A24}"/>
              </a:ext>
            </a:extLst>
          </p:cNvPr>
          <p:cNvSpPr txBox="1"/>
          <p:nvPr/>
        </p:nvSpPr>
        <p:spPr>
          <a:xfrm>
            <a:off x="3668232" y="6528390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1</a:t>
            </a:r>
            <a:endParaRPr lang="en-US" sz="20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E3022C-28E7-0B44-9AC9-E76177EC2996}"/>
              </a:ext>
            </a:extLst>
          </p:cNvPr>
          <p:cNvSpPr txBox="1"/>
          <p:nvPr/>
        </p:nvSpPr>
        <p:spPr>
          <a:xfrm>
            <a:off x="6212958" y="5936511"/>
            <a:ext cx="6804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w</a:t>
            </a:r>
            <a:r>
              <a:rPr lang="en-US" sz="2000" baseline="-25000" dirty="0"/>
              <a:t>2</a:t>
            </a:r>
            <a:endParaRPr lang="en-US" sz="2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/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𝑤</m:t>
                      </m:r>
                      <m:r>
                        <a:rPr lang="en-US" sz="20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C7343613-F072-4246-BC04-803D161787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7065" y="4361522"/>
                <a:ext cx="680484" cy="400110"/>
              </a:xfrm>
              <a:prstGeom prst="rect">
                <a:avLst/>
              </a:prstGeom>
              <a:blipFill>
                <a:blip r:embed="rId3"/>
                <a:stretch>
                  <a:fillRect l="-7273" r="-1818" b="-121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116433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13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Ecuația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putem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4" name="Picture 133"/>
          <p:cNvPicPr/>
          <p:nvPr/>
        </p:nvPicPr>
        <p:blipFill>
          <a:blip r:embed="rId2"/>
          <a:stretch/>
        </p:blipFill>
        <p:spPr>
          <a:xfrm>
            <a:off x="775800" y="2564280"/>
            <a:ext cx="7362360" cy="1118520"/>
          </a:xfrm>
          <a:prstGeom prst="rect">
            <a:avLst/>
          </a:prstGeom>
          <a:ln>
            <a:noFill/>
          </a:ln>
        </p:spPr>
      </p:pic>
      <p:pic>
        <p:nvPicPr>
          <p:cNvPr id="135" name="Picture 134"/>
          <p:cNvPicPr/>
          <p:nvPr/>
        </p:nvPicPr>
        <p:blipFill>
          <a:blip r:embed="rId3"/>
          <a:stretch/>
        </p:blipFill>
        <p:spPr>
          <a:xfrm>
            <a:off x="842400" y="4565880"/>
            <a:ext cx="3200400" cy="629640"/>
          </a:xfrm>
          <a:prstGeom prst="rect">
            <a:avLst/>
          </a:prstGeom>
          <a:ln>
            <a:noFill/>
          </a:ln>
        </p:spPr>
      </p:pic>
      <p:pic>
        <p:nvPicPr>
          <p:cNvPr id="136" name="Picture 135"/>
          <p:cNvPicPr/>
          <p:nvPr/>
        </p:nvPicPr>
        <p:blipFill>
          <a:blip r:embed="rId4"/>
          <a:stretch/>
        </p:blipFill>
        <p:spPr>
          <a:xfrm>
            <a:off x="914400" y="6381360"/>
            <a:ext cx="4389120" cy="789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3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39" name="Picture 138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40" name="Picture 139"/>
          <p:cNvPicPr/>
          <p:nvPr/>
        </p:nvPicPr>
        <p:blipFill>
          <a:blip r:embed="rId3"/>
          <a:stretch/>
        </p:blipFill>
        <p:spPr>
          <a:xfrm>
            <a:off x="872280" y="559380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42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826560" y="251328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 datelor cu o funcție kernel</a:t>
            </a:r>
          </a:p>
        </p:txBody>
      </p:sp>
      <p:sp>
        <p:nvSpPr>
          <p:cNvPr id="169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 neliniare din spațiul original sunt transformate în relații liniare prin scufundare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360360" y="3162960"/>
            <a:ext cx="9317160" cy="3974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 kernel</a:t>
            </a:r>
          </a:p>
        </p:txBody>
      </p:sp>
      <p:sp>
        <p:nvSpPr>
          <p:cNvPr id="172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implementați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încât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coordontale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necesare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suficientă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“Kernel trick”: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fi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înlocuit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similaritate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74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inversa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“prost-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”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trebuie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regularizarea</a:t>
            </a:r>
            <a:endParaRPr lang="en-US" sz="3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Criteriul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optimizare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optimă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w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869400" y="3582720"/>
            <a:ext cx="7360200" cy="112536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3"/>
          <a:stretch/>
        </p:blipFill>
        <p:spPr>
          <a:xfrm>
            <a:off x="872280" y="5614120"/>
            <a:ext cx="7124760" cy="1650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Evoluția metodelor de învățare automată</a:t>
            </a:r>
          </a:p>
        </p:txBody>
      </p:sp>
      <p:sp>
        <p:nvSpPr>
          <p:cNvPr id="14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1950: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(Rosenblatt, 1957)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1980: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introdus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backpropagare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multistrat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(Hinton, 1986)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1990: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nucleu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</a:t>
            </a:r>
          </a:p>
        </p:txBody>
      </p:sp>
      <p:sp>
        <p:nvSpPr>
          <p:cNvPr id="178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optimă este: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79" name="Picture 178"/>
          <p:cNvPicPr/>
          <p:nvPr/>
        </p:nvPicPr>
        <p:blipFill>
          <a:blip r:embed="rId2"/>
          <a:stretch/>
        </p:blipFill>
        <p:spPr>
          <a:xfrm>
            <a:off x="826560" y="2452320"/>
            <a:ext cx="8250480" cy="4135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779400" y="1715040"/>
            <a:ext cx="8237160" cy="275616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02520" y="5212080"/>
            <a:ext cx="1702440" cy="548640"/>
          </a:xfrm>
          <a:prstGeom prst="rect">
            <a:avLst/>
          </a:prstGeom>
          <a:ln>
            <a:noFill/>
          </a:ln>
        </p:spPr>
      </p:pic>
      <p:pic>
        <p:nvPicPr>
          <p:cNvPr id="184" name="Picture 183"/>
          <p:cNvPicPr/>
          <p:nvPr/>
        </p:nvPicPr>
        <p:blipFill>
          <a:blip r:embed="rId4"/>
          <a:stretch/>
        </p:blipFill>
        <p:spPr>
          <a:xfrm>
            <a:off x="898200" y="6533640"/>
            <a:ext cx="3399480" cy="690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86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858960" y="1408440"/>
            <a:ext cx="3561840" cy="3077640"/>
          </a:xfrm>
          <a:prstGeom prst="rect">
            <a:avLst/>
          </a:prstGeom>
          <a:ln>
            <a:noFill/>
          </a:ln>
        </p:spPr>
      </p:pic>
      <p:pic>
        <p:nvPicPr>
          <p:cNvPr id="188" name="Picture 187"/>
          <p:cNvPicPr/>
          <p:nvPr/>
        </p:nvPicPr>
        <p:blipFill>
          <a:blip r:embed="rId3"/>
          <a:stretch/>
        </p:blipFill>
        <p:spPr>
          <a:xfrm>
            <a:off x="847440" y="5089240"/>
            <a:ext cx="1895760" cy="645840"/>
          </a:xfrm>
          <a:prstGeom prst="rect">
            <a:avLst/>
          </a:prstGeom>
          <a:ln>
            <a:noFill/>
          </a:ln>
        </p:spPr>
      </p:pic>
      <p:pic>
        <p:nvPicPr>
          <p:cNvPr id="189" name="Picture 188"/>
          <p:cNvPicPr/>
          <p:nvPr/>
        </p:nvPicPr>
        <p:blipFill>
          <a:blip r:embed="rId4"/>
          <a:stretch/>
        </p:blipFill>
        <p:spPr>
          <a:xfrm>
            <a:off x="897840" y="6447960"/>
            <a:ext cx="2592720" cy="867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Duală</a:t>
            </a:r>
          </a:p>
        </p:txBody>
      </p:sp>
      <p:sp>
        <p:nvSpPr>
          <p:cNvPr id="191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informația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antrenare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Gram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perechi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865080" y="3566160"/>
            <a:ext cx="2975400" cy="65484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753480" y="4937760"/>
            <a:ext cx="8227080" cy="1481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195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Aplicăm “kernel trick”, înlocuind produsul scalar cu o funcție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3779280" y="3149640"/>
            <a:ext cx="1540800" cy="8542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228960" y="4246920"/>
            <a:ext cx="4617360" cy="1744920"/>
          </a:xfrm>
          <a:prstGeom prst="rect">
            <a:avLst/>
          </a:prstGeom>
          <a:ln>
            <a:noFill/>
          </a:ln>
        </p:spPr>
      </p:pic>
      <p:pic>
        <p:nvPicPr>
          <p:cNvPr id="198" name="Picture 197"/>
          <p:cNvPicPr/>
          <p:nvPr/>
        </p:nvPicPr>
        <p:blipFill>
          <a:blip r:embed="rId4"/>
          <a:stretch/>
        </p:blipFill>
        <p:spPr>
          <a:xfrm>
            <a:off x="4865760" y="4258440"/>
            <a:ext cx="5029200" cy="1743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 idx="4294967295"/>
          </p:nvPr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/>
          <a:p>
            <a:pPr algn="ctr" eaLnBrk="1" hangingPunct="1"/>
            <a:r>
              <a:rPr lang="en-US" sz="1984" b="1" dirty="0"/>
              <a:t>Forma </a:t>
            </a:r>
            <a:r>
              <a:rPr lang="en-US" sz="1984" b="1" dirty="0" err="1"/>
              <a:t>primală</a:t>
            </a:r>
            <a:endParaRPr lang="en-US" sz="1984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051A18E-48B6-0B4D-90CB-8E6A403FBF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06" y="537777"/>
            <a:ext cx="8897012" cy="6846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190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2E10787-54C6-184A-8CDA-C3AF2308B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305" y="551458"/>
            <a:ext cx="8806357" cy="6836512"/>
          </a:xfrm>
          <a:prstGeom prst="rect">
            <a:avLst/>
          </a:prstGeom>
        </p:spPr>
      </p:pic>
      <p:sp>
        <p:nvSpPr>
          <p:cNvPr id="4" name="Rectangle 2">
            <a:extLst>
              <a:ext uri="{FF2B5EF4-FFF2-40B4-BE49-F238E27FC236}">
                <a16:creationId xmlns:a16="http://schemas.microsoft.com/office/drawing/2014/main" id="{80327EB4-B878-9B4A-BCC4-4B7E29B24400}"/>
              </a:ext>
            </a:extLst>
          </p:cNvPr>
          <p:cNvSpPr txBox="1">
            <a:spLocks noChangeArrowheads="1"/>
          </p:cNvSpPr>
          <p:nvPr/>
        </p:nvSpPr>
        <p:spPr>
          <a:xfrm>
            <a:off x="138461" y="137930"/>
            <a:ext cx="9803705" cy="345659"/>
          </a:xfrm>
        </p:spPr>
        <p:txBody>
          <a:bodyPr lIns="75597" tIns="37798" rIns="75597" bIns="37798" anchor="b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pPr algn="ctr"/>
            <a:r>
              <a:rPr lang="en-US" sz="1984" b="1" dirty="0"/>
              <a:t>Forma </a:t>
            </a:r>
            <a:r>
              <a:rPr lang="en-US" sz="1984" b="1" dirty="0" err="1"/>
              <a:t>duală</a:t>
            </a:r>
            <a:endParaRPr lang="en-US" sz="1984" b="1" dirty="0"/>
          </a:p>
        </p:txBody>
      </p:sp>
    </p:spTree>
    <p:extLst>
      <p:ext uri="{BB962C8B-B14F-4D97-AF65-F5344CB8AC3E}">
        <p14:creationId xmlns:p14="http://schemas.microsoft.com/office/powerpoint/2010/main" val="1795276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Ridge Kernel</a:t>
            </a:r>
          </a:p>
        </p:txBody>
      </p:sp>
      <p:sp>
        <p:nvSpPr>
          <p:cNvPr id="200" name="TextShape 2"/>
          <p:cNvSpPr txBox="1"/>
          <p:nvPr/>
        </p:nvSpPr>
        <p:spPr>
          <a:xfrm>
            <a:off x="428400" y="1727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Ponderile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calculează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astfel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predicție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devine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739800" y="3663360"/>
            <a:ext cx="7507440" cy="3238920"/>
          </a:xfrm>
          <a:prstGeom prst="rect">
            <a:avLst/>
          </a:prstGeom>
          <a:ln>
            <a:noFill/>
          </a:ln>
        </p:spPr>
      </p:pic>
      <p:pic>
        <p:nvPicPr>
          <p:cNvPr id="202" name="Picture 201"/>
          <p:cNvPicPr/>
          <p:nvPr/>
        </p:nvPicPr>
        <p:blipFill>
          <a:blip r:embed="rId3"/>
          <a:stretch/>
        </p:blipFill>
        <p:spPr>
          <a:xfrm>
            <a:off x="803880" y="2288880"/>
            <a:ext cx="7079400" cy="699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4" name="TextShape 2"/>
          <p:cNvSpPr txBox="1"/>
          <p:nvPr/>
        </p:nvSpPr>
        <p:spPr>
          <a:xfrm>
            <a:off x="304800" y="1676400"/>
            <a:ext cx="9540240" cy="56388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Parametrul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regularizare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lambda: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10 ** -6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endParaRPr lang="en-US" sz="2200" spc="-1" dirty="0">
              <a:solidFill>
                <a:srgbClr val="00B05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X_train.shape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[0]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metodei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alpha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np.linalg.inv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 +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lmb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*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np.eye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(n)), T)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antrenare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'Train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acc_train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Ridge Kernel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06" name="TextShape 2"/>
          <p:cNvSpPr txBox="1"/>
          <p:nvPr/>
        </p:nvSpPr>
        <p:spPr>
          <a:xfrm>
            <a:off x="264160" y="1717920"/>
            <a:ext cx="9509760" cy="46524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-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clasele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testare</a:t>
            </a: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10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#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Prezicerea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etichetelor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spc="-1" dirty="0" err="1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spc="-1" dirty="0">
                <a:solidFill>
                  <a:srgbClr val="00B05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de test: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alpha)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np.sign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).mean()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print(</a:t>
            </a:r>
            <a:r>
              <a:rPr lang="en-US" sz="2200" spc="-1" dirty="0">
                <a:solidFill>
                  <a:srgbClr val="0070C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'Test accuracy: %.4f'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%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acc_test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Perceptronul</a:t>
            </a:r>
          </a:p>
        </p:txBody>
      </p:sp>
      <p:sp>
        <p:nvSpPr>
          <p:cNvPr id="147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48" name="Picture 147"/>
          <p:cNvPicPr/>
          <p:nvPr/>
        </p:nvPicPr>
        <p:blipFill>
          <a:blip r:embed="rId2"/>
          <a:stretch/>
        </p:blipFill>
        <p:spPr>
          <a:xfrm>
            <a:off x="-924599" y="1767959"/>
            <a:ext cx="10332383" cy="3894903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</a:t>
            </a:r>
          </a:p>
        </p:txBody>
      </p:sp>
      <p:sp>
        <p:nvSpPr>
          <p:cNvPr id="208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Definiție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din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X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spațiul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Hilbert F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orice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Teoremă</a:t>
            </a:r>
            <a:r>
              <a:rPr lang="en-US" sz="28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doar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finit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09" name="Picture 208"/>
          <p:cNvPicPr/>
          <p:nvPr/>
        </p:nvPicPr>
        <p:blipFill>
          <a:blip r:embed="rId2"/>
          <a:stretch/>
        </p:blipFill>
        <p:spPr>
          <a:xfrm>
            <a:off x="529200" y="2358000"/>
            <a:ext cx="3733560" cy="520200"/>
          </a:xfrm>
          <a:prstGeom prst="rect">
            <a:avLst/>
          </a:prstGeom>
          <a:ln>
            <a:noFill/>
          </a:ln>
        </p:spPr>
      </p:pic>
      <p:pic>
        <p:nvPicPr>
          <p:cNvPr id="210" name="Picture 209"/>
          <p:cNvPicPr/>
          <p:nvPr/>
        </p:nvPicPr>
        <p:blipFill>
          <a:blip r:embed="rId3"/>
          <a:stretch/>
        </p:blipFill>
        <p:spPr>
          <a:xfrm>
            <a:off x="437760" y="3893040"/>
            <a:ext cx="5689440" cy="659880"/>
          </a:xfrm>
          <a:prstGeom prst="rect">
            <a:avLst/>
          </a:prstGeom>
          <a:ln>
            <a:noFill/>
          </a:ln>
        </p:spPr>
      </p:pic>
      <p:pic>
        <p:nvPicPr>
          <p:cNvPr id="211" name="Picture 210"/>
          <p:cNvPicPr/>
          <p:nvPr/>
        </p:nvPicPr>
        <p:blipFill>
          <a:blip r:embed="rId4"/>
          <a:stretch/>
        </p:blipFill>
        <p:spPr>
          <a:xfrm>
            <a:off x="2825408" y="4484836"/>
            <a:ext cx="1955520" cy="583560"/>
          </a:xfrm>
          <a:prstGeom prst="rect">
            <a:avLst/>
          </a:prstGeom>
          <a:ln>
            <a:noFill/>
          </a:ln>
        </p:spPr>
      </p:pic>
      <p:pic>
        <p:nvPicPr>
          <p:cNvPr id="212" name="Picture 211"/>
          <p:cNvPicPr/>
          <p:nvPr/>
        </p:nvPicPr>
        <p:blipFill>
          <a:blip r:embed="rId5"/>
          <a:stretch/>
        </p:blipFill>
        <p:spPr>
          <a:xfrm>
            <a:off x="450000" y="5021640"/>
            <a:ext cx="4762080" cy="7362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4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 definirea explicită a funcției de scufundare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5" name="Picture 214"/>
          <p:cNvPicPr/>
          <p:nvPr/>
        </p:nvPicPr>
        <p:blipFill>
          <a:blip r:embed="rId2"/>
          <a:stretch/>
        </p:blipFill>
        <p:spPr>
          <a:xfrm>
            <a:off x="535680" y="2298600"/>
            <a:ext cx="8999640" cy="52236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 de funcții kernel</a:t>
            </a:r>
          </a:p>
        </p:txBody>
      </p:sp>
      <p:sp>
        <p:nvSpPr>
          <p:cNvPr id="217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din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anterior: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Aceeași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corespunde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scufundării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18" name="Picture 217"/>
          <p:cNvPicPr/>
          <p:nvPr/>
        </p:nvPicPr>
        <p:blipFill>
          <a:blip r:embed="rId2"/>
          <a:stretch/>
        </p:blipFill>
        <p:spPr>
          <a:xfrm>
            <a:off x="582120" y="2377440"/>
            <a:ext cx="7347240" cy="3424680"/>
          </a:xfrm>
          <a:prstGeom prst="rect">
            <a:avLst/>
          </a:prstGeom>
          <a:ln>
            <a:noFill/>
          </a:ln>
        </p:spPr>
      </p:pic>
      <p:pic>
        <p:nvPicPr>
          <p:cNvPr id="219" name="Picture 218"/>
          <p:cNvPicPr/>
          <p:nvPr/>
        </p:nvPicPr>
        <p:blipFill>
          <a:blip r:embed="rId3"/>
          <a:stretch/>
        </p:blipFill>
        <p:spPr>
          <a:xfrm>
            <a:off x="524520" y="6468480"/>
            <a:ext cx="7065000" cy="5724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polinomială</a:t>
            </a:r>
          </a:p>
        </p:txBody>
      </p:sp>
      <p:sp>
        <p:nvSpPr>
          <p:cNvPr id="221" name="TextShape 2"/>
          <p:cNvSpPr txBox="1"/>
          <p:nvPr/>
        </p:nvSpPr>
        <p:spPr>
          <a:xfrm>
            <a:off x="182880" y="1727280"/>
            <a:ext cx="907164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număr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natural d: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Constanta c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permite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controlul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gradului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influență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polinoamelor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diverse grade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2" name="Picture 221"/>
          <p:cNvPicPr/>
          <p:nvPr/>
        </p:nvPicPr>
        <p:blipFill>
          <a:blip r:embed="rId2"/>
          <a:stretch/>
        </p:blipFill>
        <p:spPr>
          <a:xfrm>
            <a:off x="548640" y="2834640"/>
            <a:ext cx="4053600" cy="7729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Gaussiană (RBF)</a:t>
            </a:r>
          </a:p>
        </p:txBody>
      </p:sp>
      <p:sp>
        <p:nvSpPr>
          <p:cNvPr id="224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25" name="Picture 224"/>
          <p:cNvPicPr/>
          <p:nvPr/>
        </p:nvPicPr>
        <p:blipFill>
          <a:blip r:embed="rId2"/>
          <a:stretch/>
        </p:blipFill>
        <p:spPr>
          <a:xfrm>
            <a:off x="529200" y="2276640"/>
            <a:ext cx="9210240" cy="4819680"/>
          </a:xfrm>
          <a:prstGeom prst="rect">
            <a:avLst/>
          </a:prstGeom>
          <a:ln>
            <a:noFill/>
          </a:ln>
        </p:spPr>
      </p:pic>
      <p:pic>
        <p:nvPicPr>
          <p:cNvPr id="226" name="Picture 225"/>
          <p:cNvPicPr/>
          <p:nvPr/>
        </p:nvPicPr>
        <p:blipFill>
          <a:blip r:embed="rId3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27" name="Picture 226"/>
          <p:cNvPicPr/>
          <p:nvPr/>
        </p:nvPicPr>
        <p:blipFill>
          <a:blip r:embed="rId4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28" name="Picture 227"/>
          <p:cNvPicPr/>
          <p:nvPr/>
        </p:nvPicPr>
        <p:blipFill>
          <a:blip r:embed="rId5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 kernel intersecție</a:t>
            </a:r>
          </a:p>
        </p:txBody>
      </p:sp>
      <p:sp>
        <p:nvSpPr>
          <p:cNvPr id="230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                           și                          din      :    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1" name="Picture 230"/>
          <p:cNvPicPr/>
          <p:nvPr/>
        </p:nvPicPr>
        <p:blipFill>
          <a:blip r:embed="rId2"/>
          <a:stretch/>
        </p:blipFill>
        <p:spPr>
          <a:xfrm>
            <a:off x="1936800" y="1682280"/>
            <a:ext cx="2755440" cy="558360"/>
          </a:xfrm>
          <a:prstGeom prst="rect">
            <a:avLst/>
          </a:prstGeom>
          <a:ln>
            <a:noFill/>
          </a:ln>
        </p:spPr>
      </p:pic>
      <p:pic>
        <p:nvPicPr>
          <p:cNvPr id="232" name="Picture 231"/>
          <p:cNvPicPr/>
          <p:nvPr/>
        </p:nvPicPr>
        <p:blipFill>
          <a:blip r:embed="rId3"/>
          <a:stretch/>
        </p:blipFill>
        <p:spPr>
          <a:xfrm>
            <a:off x="5212080" y="1655280"/>
            <a:ext cx="2692080" cy="621720"/>
          </a:xfrm>
          <a:prstGeom prst="rect">
            <a:avLst/>
          </a:prstGeom>
          <a:ln>
            <a:noFill/>
          </a:ln>
        </p:spPr>
      </p:pic>
      <p:pic>
        <p:nvPicPr>
          <p:cNvPr id="233" name="Picture 232"/>
          <p:cNvPicPr/>
          <p:nvPr/>
        </p:nvPicPr>
        <p:blipFill>
          <a:blip r:embed="rId4"/>
          <a:stretch/>
        </p:blipFill>
        <p:spPr>
          <a:xfrm>
            <a:off x="8624160" y="1609920"/>
            <a:ext cx="558360" cy="621720"/>
          </a:xfrm>
          <a:prstGeom prst="rect">
            <a:avLst/>
          </a:prstGeom>
          <a:ln>
            <a:noFill/>
          </a:ln>
        </p:spPr>
      </p:pic>
      <p:pic>
        <p:nvPicPr>
          <p:cNvPr id="234" name="Picture 233"/>
          <p:cNvPicPr/>
          <p:nvPr/>
        </p:nvPicPr>
        <p:blipFill>
          <a:blip r:embed="rId5"/>
          <a:stretch/>
        </p:blipFill>
        <p:spPr>
          <a:xfrm>
            <a:off x="512640" y="2205000"/>
            <a:ext cx="8688960" cy="26607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Alte funcții kernel</a:t>
            </a:r>
          </a:p>
        </p:txBody>
      </p:sp>
      <p:sp>
        <p:nvSpPr>
          <p:cNvPr id="236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Hellinger: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PQ: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37" name="Picture 236"/>
          <p:cNvPicPr/>
          <p:nvPr/>
        </p:nvPicPr>
        <p:blipFill>
          <a:blip r:embed="rId2"/>
          <a:stretch/>
        </p:blipFill>
        <p:spPr>
          <a:xfrm>
            <a:off x="584640" y="2278080"/>
            <a:ext cx="3931920" cy="564480"/>
          </a:xfrm>
          <a:prstGeom prst="rect">
            <a:avLst/>
          </a:prstGeom>
          <a:ln>
            <a:noFill/>
          </a:ln>
        </p:spPr>
      </p:pic>
      <p:pic>
        <p:nvPicPr>
          <p:cNvPr id="238" name="Picture 237"/>
          <p:cNvPicPr/>
          <p:nvPr/>
        </p:nvPicPr>
        <p:blipFill>
          <a:blip r:embed="rId3"/>
          <a:stretch/>
        </p:blipFill>
        <p:spPr>
          <a:xfrm>
            <a:off x="561600" y="3710160"/>
            <a:ext cx="4467600" cy="786960"/>
          </a:xfrm>
          <a:prstGeom prst="rect">
            <a:avLst/>
          </a:prstGeom>
          <a:ln>
            <a:noFill/>
          </a:ln>
        </p:spPr>
      </p:pic>
      <p:pic>
        <p:nvPicPr>
          <p:cNvPr id="239" name="Picture 238"/>
          <p:cNvPicPr/>
          <p:nvPr/>
        </p:nvPicPr>
        <p:blipFill>
          <a:blip r:embed="rId4"/>
          <a:stretch/>
        </p:blipFill>
        <p:spPr>
          <a:xfrm>
            <a:off x="577800" y="4510800"/>
            <a:ext cx="8491320" cy="660960"/>
          </a:xfrm>
          <a:prstGeom prst="rect">
            <a:avLst/>
          </a:prstGeom>
          <a:ln>
            <a:noFill/>
          </a:ln>
        </p:spPr>
      </p:pic>
      <p:pic>
        <p:nvPicPr>
          <p:cNvPr id="240" name="Picture 239"/>
          <p:cNvPicPr/>
          <p:nvPr/>
        </p:nvPicPr>
        <p:blipFill>
          <a:blip r:embed="rId5"/>
          <a:stretch/>
        </p:blipFill>
        <p:spPr>
          <a:xfrm>
            <a:off x="528120" y="5293440"/>
            <a:ext cx="8596440" cy="686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426574" y="2403844"/>
            <a:ext cx="9165131" cy="3395222"/>
          </a:xfrm>
        </p:spPr>
        <p:txBody>
          <a:bodyPr lIns="75597" tIns="37798" rIns="75597" bIns="37798">
            <a:norm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String kernels </a:t>
            </a:r>
            <a:r>
              <a:rPr lang="en-US" sz="2646" dirty="0" err="1"/>
              <a:t>măsoară</a:t>
            </a:r>
            <a:r>
              <a:rPr lang="en-US" sz="2646" dirty="0"/>
              <a:t> </a:t>
            </a:r>
            <a:r>
              <a:rPr lang="en-US" sz="2646" dirty="0" err="1"/>
              <a:t>similaritate</a:t>
            </a:r>
            <a:r>
              <a:rPr lang="en-US" sz="2646" dirty="0"/>
              <a:t> </a:t>
            </a:r>
            <a:r>
              <a:rPr lang="en-US" sz="2646" dirty="0" err="1"/>
              <a:t>între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de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r>
              <a:rPr lang="en-US" sz="2646" dirty="0"/>
              <a:t>, </a:t>
            </a:r>
            <a:r>
              <a:rPr lang="en-US" sz="2646" dirty="0" err="1"/>
              <a:t>prin</a:t>
            </a:r>
            <a:r>
              <a:rPr lang="en-US" sz="2646" dirty="0"/>
              <a:t> </a:t>
            </a:r>
            <a:r>
              <a:rPr lang="en-US" sz="2646" dirty="0" err="1"/>
              <a:t>numărarea</a:t>
            </a:r>
            <a:r>
              <a:rPr lang="en-US" sz="2646" dirty="0"/>
              <a:t> </a:t>
            </a:r>
            <a:r>
              <a:rPr lang="en-US" sz="2646" dirty="0" err="1"/>
              <a:t>subsecvențelor</a:t>
            </a:r>
            <a:r>
              <a:rPr lang="en-US" sz="2646" dirty="0"/>
              <a:t> (n-</a:t>
            </a:r>
            <a:r>
              <a:rPr lang="en-US" sz="2646" dirty="0" err="1"/>
              <a:t>grame</a:t>
            </a:r>
            <a:r>
              <a:rPr lang="en-US" sz="2646" dirty="0"/>
              <a:t>) de character </a:t>
            </a:r>
            <a:r>
              <a:rPr lang="en-US" sz="2646" dirty="0" err="1"/>
              <a:t>comune</a:t>
            </a:r>
            <a:r>
              <a:rPr lang="en-US" sz="2646" dirty="0"/>
              <a:t> </a:t>
            </a:r>
            <a:r>
              <a:rPr lang="en-US" sz="2646" dirty="0" err="1"/>
              <a:t>dintre</a:t>
            </a:r>
            <a:r>
              <a:rPr lang="en-US" sz="2646" dirty="0"/>
              <a:t> </a:t>
            </a:r>
            <a:r>
              <a:rPr lang="en-US" sz="2646" dirty="0" err="1"/>
              <a:t>cele</a:t>
            </a:r>
            <a:r>
              <a:rPr lang="en-US" sz="2646" dirty="0"/>
              <a:t> </a:t>
            </a:r>
            <a:r>
              <a:rPr lang="en-US" sz="2646" dirty="0" err="1"/>
              <a:t>dou</a:t>
            </a:r>
            <a:r>
              <a:rPr lang="en-US" sz="2646" dirty="0"/>
              <a:t> </a:t>
            </a:r>
            <a:r>
              <a:rPr lang="en-US" sz="2646" dirty="0" err="1"/>
              <a:t>șiruri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Textele</a:t>
            </a:r>
            <a:r>
              <a:rPr lang="en-US" sz="2646" dirty="0"/>
              <a:t> pot fi </a:t>
            </a:r>
            <a:r>
              <a:rPr lang="en-US" sz="2646" dirty="0" err="1"/>
              <a:t>interpretate</a:t>
            </a:r>
            <a:r>
              <a:rPr lang="en-US" sz="2646" dirty="0"/>
              <a:t> ca </a:t>
            </a:r>
            <a:r>
              <a:rPr lang="en-US" sz="2646" dirty="0" err="1"/>
              <a:t>șiruri</a:t>
            </a:r>
            <a:r>
              <a:rPr lang="en-US" sz="2646" dirty="0"/>
              <a:t> de </a:t>
            </a:r>
            <a:r>
              <a:rPr lang="en-US" sz="2646" dirty="0" err="1"/>
              <a:t>caractere</a:t>
            </a:r>
            <a:endParaRPr lang="en-US" sz="2646" dirty="0"/>
          </a:p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 err="1"/>
              <a:t>Avantaje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Nu </a:t>
            </a:r>
            <a:r>
              <a:rPr lang="en-US" sz="2646" dirty="0" err="1"/>
              <a:t>trebuie</a:t>
            </a:r>
            <a:r>
              <a:rPr lang="en-US" sz="2646" dirty="0"/>
              <a:t> </a:t>
            </a:r>
            <a:r>
              <a:rPr lang="en-US" sz="2646" dirty="0" err="1"/>
              <a:t>să</a:t>
            </a:r>
            <a:r>
              <a:rPr lang="en-US" sz="2646" dirty="0"/>
              <a:t> </a:t>
            </a:r>
            <a:r>
              <a:rPr lang="en-US" sz="2646" dirty="0" err="1"/>
              <a:t>delimităm</a:t>
            </a:r>
            <a:r>
              <a:rPr lang="en-US" sz="2646" dirty="0"/>
              <a:t> </a:t>
            </a:r>
            <a:r>
              <a:rPr lang="en-US" sz="2646" dirty="0" err="1"/>
              <a:t>cuvintele</a:t>
            </a:r>
            <a:endParaRPr lang="en-US" sz="2646" dirty="0"/>
          </a:p>
          <a:p>
            <a:pPr>
              <a:spcAft>
                <a:spcPts val="496"/>
              </a:spcAft>
              <a:buFont typeface="Wingdings" pitchFamily="2" charset="2"/>
              <a:buChar char="Ø"/>
            </a:pPr>
            <a:r>
              <a:rPr lang="en-US" sz="2646" dirty="0"/>
              <a:t> </a:t>
            </a:r>
            <a:r>
              <a:rPr lang="en-US" sz="2646" dirty="0" err="1"/>
              <a:t>Metoda</a:t>
            </a:r>
            <a:r>
              <a:rPr lang="en-US" sz="2646" dirty="0"/>
              <a:t> </a:t>
            </a:r>
            <a:r>
              <a:rPr lang="en-US" sz="2646" dirty="0" err="1"/>
              <a:t>este</a:t>
            </a:r>
            <a:r>
              <a:rPr lang="en-US" sz="2646" dirty="0"/>
              <a:t> independent de </a:t>
            </a:r>
            <a:r>
              <a:rPr lang="en-US" sz="2646" dirty="0" err="1"/>
              <a:t>limbă</a:t>
            </a:r>
            <a:endParaRPr lang="en-US" sz="2646" dirty="0">
              <a:solidFill>
                <a:srgbClr val="0070C0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8F4D8DE2-CCED-6940-B377-F0551D048EEF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1587394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2" name="Rectangle 3"/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255700" y="1801722"/>
            <a:ext cx="9549063" cy="4702250"/>
          </a:xfrm>
        </p:spPr>
        <p:txBody>
          <a:bodyPr lIns="75597" tIns="37798" rIns="75597" bIns="37798">
            <a:noAutofit/>
          </a:bodyPr>
          <a:lstStyle/>
          <a:p>
            <a:pPr marL="377979" indent="-377979">
              <a:spcAft>
                <a:spcPts val="496"/>
              </a:spcAft>
              <a:buFont typeface="Arial" panose="020B0604020202020204" pitchFamily="34" charset="0"/>
              <a:buChar char="•"/>
            </a:pPr>
            <a:r>
              <a:rPr lang="en-US" sz="2646" dirty="0"/>
              <a:t> </a:t>
            </a:r>
            <a:r>
              <a:rPr lang="en-US" sz="2646" dirty="0" err="1"/>
              <a:t>Exemplu</a:t>
            </a:r>
            <a:r>
              <a:rPr lang="en-US" sz="2646" dirty="0"/>
              <a:t>: 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Fiind</a:t>
            </a:r>
            <a:r>
              <a:rPr lang="en-US" sz="2646" dirty="0"/>
              <a:t> date </a:t>
            </a:r>
            <a:r>
              <a:rPr lang="en-US" sz="2646" dirty="0">
                <a:solidFill>
                  <a:srgbClr val="FF0000"/>
                </a:solidFill>
              </a:rPr>
              <a:t>s = “pineapple pi”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 = “apple pie” </a:t>
            </a:r>
            <a:r>
              <a:rPr lang="en-US" sz="2646" dirty="0" err="1"/>
              <a:t>peste</a:t>
            </a:r>
            <a:r>
              <a:rPr lang="en-US" sz="2646" dirty="0"/>
              <a:t> un </a:t>
            </a:r>
            <a:r>
              <a:rPr lang="en-US" sz="2646" dirty="0" err="1"/>
              <a:t>alfabet</a:t>
            </a:r>
            <a:r>
              <a:rPr lang="en-US" sz="2646" dirty="0"/>
              <a:t> </a:t>
            </a:r>
            <a:r>
              <a:rPr lang="el-GR" sz="2646" dirty="0"/>
              <a:t>Σ,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 err="1"/>
              <a:t>lungimea</a:t>
            </a:r>
            <a:r>
              <a:rPr lang="en-US" sz="2646" dirty="0"/>
              <a:t> n-</a:t>
            </a:r>
            <a:r>
              <a:rPr lang="en-US" sz="2646" dirty="0" err="1"/>
              <a:t>gramelor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B050"/>
                </a:solidFill>
              </a:rPr>
              <a:t>p = 2</a:t>
            </a:r>
            <a:r>
              <a:rPr lang="en-US" sz="2646" dirty="0"/>
              <a:t>,</a:t>
            </a:r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 err="1"/>
              <a:t>construim</a:t>
            </a:r>
            <a:r>
              <a:rPr lang="en-US" sz="2646" dirty="0"/>
              <a:t> </a:t>
            </a:r>
            <a:r>
              <a:rPr lang="en-US" sz="2646" dirty="0" err="1"/>
              <a:t>tabele</a:t>
            </a:r>
            <a:r>
              <a:rPr lang="en-US" sz="2646" dirty="0"/>
              <a:t> hash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and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 care </a:t>
            </a:r>
            <a:r>
              <a:rPr lang="en-US" sz="2646" dirty="0" err="1"/>
              <a:t>conțin</a:t>
            </a:r>
            <a:r>
              <a:rPr lang="en-US" sz="2646" dirty="0"/>
              <a:t> </a:t>
            </a:r>
            <a:r>
              <a:rPr lang="en-US" sz="2646" dirty="0" err="1"/>
              <a:t>perechi</a:t>
            </a:r>
            <a:r>
              <a:rPr lang="en-US" sz="2646" dirty="0"/>
              <a:t> &lt;key&gt;:&lt;value&gt; de </a:t>
            </a:r>
            <a:r>
              <a:rPr lang="en-US" sz="2646" dirty="0" err="1"/>
              <a:t>tipul</a:t>
            </a:r>
            <a:endParaRPr lang="en-US" sz="2646" dirty="0"/>
          </a:p>
          <a:p>
            <a:pPr marL="0" indent="0">
              <a:spcAft>
                <a:spcPts val="496"/>
              </a:spcAft>
              <a:buNone/>
            </a:pPr>
            <a:r>
              <a:rPr lang="en-US" sz="2646" dirty="0"/>
              <a:t>&lt;2-gram&gt;:&lt;</a:t>
            </a:r>
            <a:r>
              <a:rPr lang="en-US" sz="2646" dirty="0" err="1"/>
              <a:t>număr</a:t>
            </a:r>
            <a:r>
              <a:rPr lang="en-US" sz="2646" dirty="0"/>
              <a:t> de </a:t>
            </a:r>
            <a:r>
              <a:rPr lang="en-US" sz="2646" dirty="0" err="1"/>
              <a:t>apariții</a:t>
            </a:r>
            <a:r>
              <a:rPr lang="en-US" sz="2646" dirty="0"/>
              <a:t>&gt;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FF0000"/>
                </a:solidFill>
              </a:rPr>
              <a:t>s</a:t>
            </a:r>
            <a:r>
              <a:rPr lang="en-US" sz="2646" dirty="0"/>
              <a:t> </a:t>
            </a:r>
            <a:r>
              <a:rPr lang="en-US" sz="2646" dirty="0" err="1"/>
              <a:t>și</a:t>
            </a:r>
            <a:r>
              <a:rPr lang="en-US" sz="2646" dirty="0"/>
              <a:t> </a:t>
            </a:r>
            <a:r>
              <a:rPr lang="en-US" sz="2646" dirty="0">
                <a:solidFill>
                  <a:srgbClr val="0070C0"/>
                </a:solidFill>
              </a:rPr>
              <a:t>t</a:t>
            </a:r>
            <a:r>
              <a:rPr lang="en-US" sz="2646" dirty="0"/>
              <a:t>:</a:t>
            </a:r>
          </a:p>
          <a:p>
            <a:pPr>
              <a:spcAft>
                <a:spcPts val="496"/>
              </a:spcAft>
            </a:pPr>
            <a:endParaRPr lang="en-US" sz="2646" dirty="0"/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FF0000"/>
                </a:solidFill>
              </a:rPr>
              <a:t>S = {pi:2, in:1, ne:1, ea:1, ap:1, pp:1, pl:1, le:1, e_:1, _p:1}, </a:t>
            </a:r>
          </a:p>
          <a:p>
            <a:pPr>
              <a:spcAft>
                <a:spcPts val="496"/>
              </a:spcAft>
            </a:pPr>
            <a:r>
              <a:rPr lang="en-US" sz="2646" dirty="0">
                <a:solidFill>
                  <a:srgbClr val="0070C0"/>
                </a:solidFill>
              </a:rPr>
              <a:t>T = {ap:1, pp:1, pl:1, le:1, e_:1, _p:1, pi:1, ie:1}</a:t>
            </a: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1C97CAEA-7F97-FA41-9BD4-2F93194FD376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-US" sz="3968" dirty="0"/>
              <a:t>String kernels</a:t>
            </a:r>
            <a:endParaRPr lang="en" sz="3968" dirty="0"/>
          </a:p>
        </p:txBody>
      </p:sp>
    </p:spTree>
    <p:extLst>
      <p:ext uri="{BB962C8B-B14F-4D97-AF65-F5344CB8AC3E}">
        <p14:creationId xmlns:p14="http://schemas.microsoft.com/office/powerpoint/2010/main" val="28987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60452" name="Rectangle 3"/>
              <p:cNvSpPr>
                <a:spLocks noGrp="1" noChangeArrowheads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</p:spPr>
            <p:txBody>
              <a:bodyPr lIns="75597" tIns="37798" rIns="75597" bIns="37798">
                <a:normAutofit fontScale="92500"/>
              </a:bodyPr>
              <a:lstStyle/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/>
                  <a:t> </a:t>
                </a:r>
                <a:r>
                  <a:rPr lang="en-US" sz="2646" dirty="0" err="1"/>
                  <a:t>Funcția</a:t>
                </a:r>
                <a:r>
                  <a:rPr lang="en-US" sz="2646" dirty="0"/>
                  <a:t> string kernel </a:t>
                </a:r>
                <a:r>
                  <a:rPr lang="en-US" sz="2646" dirty="0" err="1"/>
                  <a:t>bazată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pe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biți</a:t>
                </a:r>
                <a:r>
                  <a:rPr lang="en-US" sz="2646" dirty="0"/>
                  <a:t> de </a:t>
                </a:r>
                <a:r>
                  <a:rPr lang="en-US" sz="2646" dirty="0" err="1"/>
                  <a:t>prezență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este</a:t>
                </a:r>
                <a:r>
                  <a:rPr lang="en-US" sz="2646" dirty="0"/>
                  <a:t> </a:t>
                </a:r>
                <a:r>
                  <a:rPr lang="en-US" sz="2646" dirty="0" err="1"/>
                  <a:t>definită</a:t>
                </a:r>
                <a:r>
                  <a:rPr lang="en-US" sz="2646" dirty="0"/>
                  <a:t> </a:t>
                </a:r>
                <a:r>
                  <a:rPr lang="en-US" sz="2646" dirty="0" err="1"/>
                  <a:t>astfel</a:t>
                </a:r>
                <a:r>
                  <a:rPr lang="en-US" sz="2646" dirty="0"/>
                  <a:t>: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  <m: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0/1</m:t>
                          </m:r>
                        </m:sup>
                      </m:sSubSup>
                      <m:d>
                        <m:dPr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sz="2646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2646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l-GR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Σ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𝑝</m:t>
                              </m:r>
                            </m:sup>
                          </m:sSup>
                        </m:sub>
                        <m:sup/>
                        <m:e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2646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d>
                          <m:r>
                            <a:rPr lang="en-US" sz="2646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sSup>
                            <m:sSupPr>
                              <m:ctrlP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p>
                              <m:r>
                                <a:rPr lang="en-US" sz="2646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0/1</m:t>
                              </m:r>
                            </m:sup>
                          </m:sSup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𝑣</m:t>
                          </m:r>
                          <m:r>
                            <a:rPr lang="en-US" sz="2646" i="1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nary>
                    </m:oMath>
                  </m:oMathPara>
                </a14:m>
                <a:endParaRPr lang="en-US" sz="2646" dirty="0"/>
              </a:p>
              <a:p>
                <a:pPr marL="377979" indent="-377979">
                  <a:spcAft>
                    <a:spcPts val="496"/>
                  </a:spcAft>
                  <a:buFont typeface="Arial" panose="020B0604020202020204" pitchFamily="34" charset="0"/>
                  <a:buChar char="•"/>
                </a:pPr>
                <a:r>
                  <a:rPr lang="en-US" sz="2646" dirty="0" err="1"/>
                  <a:t>Exemplu</a:t>
                </a:r>
                <a:r>
                  <a:rPr lang="en-US" sz="2646" dirty="0"/>
                  <a:t> (</a:t>
                </a:r>
                <a:r>
                  <a:rPr lang="en-US" sz="2646" dirty="0" err="1"/>
                  <a:t>continuare</a:t>
                </a:r>
                <a:r>
                  <a:rPr lang="en-US" sz="2646" dirty="0"/>
                  <a:t>):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S = {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pi:2</a:t>
                </a:r>
                <a:r>
                  <a:rPr lang="en-US" sz="2646" dirty="0"/>
                  <a:t>, in:1, ne:1, ea:1, 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}, 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T = {</a:t>
                </a:r>
                <a:r>
                  <a:rPr lang="en-US" sz="2646" dirty="0">
                    <a:solidFill>
                      <a:srgbClr val="0070C0"/>
                    </a:solidFill>
                  </a:rPr>
                  <a:t>ap:1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50"/>
                    </a:solidFill>
                  </a:rPr>
                  <a:t>pp:1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C000"/>
                    </a:solidFill>
                  </a:rPr>
                  <a:t>pl:1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7030A0"/>
                    </a:solidFill>
                  </a:rPr>
                  <a:t>le:1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C00000"/>
                    </a:solidFill>
                  </a:rPr>
                  <a:t>e_:1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00B0F0"/>
                    </a:solidFill>
                  </a:rPr>
                  <a:t>_p:1</a:t>
                </a:r>
                <a:r>
                  <a:rPr lang="en-US" sz="2646" dirty="0"/>
                  <a:t>, </a:t>
                </a:r>
                <a:r>
                  <a:rPr lang="en-US" sz="2646" dirty="0">
                    <a:solidFill>
                      <a:srgbClr val="FF0000"/>
                    </a:solidFill>
                  </a:rPr>
                  <a:t>pi:1</a:t>
                </a:r>
                <a:r>
                  <a:rPr lang="en-US" sz="2646" dirty="0"/>
                  <a:t>, ie:1}</a:t>
                </a:r>
              </a:p>
              <a:p>
                <a:pPr marL="0" indent="0">
                  <a:spcAft>
                    <a:spcPts val="496"/>
                  </a:spcAft>
                  <a:buNone/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  <m:sup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0/1</m:t>
                        </m:r>
                      </m:sup>
                    </m:sSubSup>
                    <m:d>
                      <m:dPr>
                        <m:ctrlPr>
                          <a:rPr lang="en-US" sz="2646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sz="2646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646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70C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5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FFC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sz="2646" i="1">
                        <a:solidFill>
                          <a:srgbClr val="00B0F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=1+1+1+1+1+1+1</m:t>
                    </m:r>
                  </m:oMath>
                </a14:m>
                <a:endParaRPr lang="en-US" sz="2646" dirty="0"/>
              </a:p>
              <a:p>
                <a:pPr marL="0" indent="0">
                  <a:spcAft>
                    <a:spcPts val="496"/>
                  </a:spcAft>
                  <a:buNone/>
                </a:pPr>
                <a:r>
                  <a:rPr lang="en-US" sz="2646" dirty="0"/>
                  <a:t> </a:t>
                </a:r>
                <a14:m>
                  <m:oMath xmlns:m="http://schemas.openxmlformats.org/officeDocument/2006/math">
                    <m:r>
                      <a:rPr lang="en-US" sz="2646">
                        <a:latin typeface="Cambria Math" panose="02040503050406030204" pitchFamily="18" charset="0"/>
                      </a:rPr>
                      <m:t>                  </m:t>
                    </m:r>
                    <m:r>
                      <a:rPr lang="en-US" sz="2646" i="1">
                        <a:latin typeface="Cambria Math" panose="02040503050406030204" pitchFamily="18" charset="0"/>
                      </a:rPr>
                      <m:t>=7</m:t>
                    </m:r>
                  </m:oMath>
                </a14:m>
                <a:r>
                  <a:rPr lang="en-US" sz="2646" dirty="0"/>
                  <a:t> </a:t>
                </a:r>
              </a:p>
              <a:p>
                <a:pPr marL="377979" indent="-377979">
                  <a:spcAft>
                    <a:spcPts val="496"/>
                  </a:spcAft>
                </a:pPr>
                <a:endParaRPr lang="en-US" sz="2646" dirty="0"/>
              </a:p>
            </p:txBody>
          </p:sp>
        </mc:Choice>
        <mc:Fallback>
          <p:sp>
            <p:nvSpPr>
              <p:cNvPr id="360452" name="Rectangle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half" idx="4294967295"/>
              </p:nvPr>
            </p:nvSpPr>
            <p:spPr>
              <a:xfrm>
                <a:off x="426574" y="1842177"/>
                <a:ext cx="9165131" cy="4863391"/>
              </a:xfrm>
              <a:blipFill>
                <a:blip r:embed="rId3"/>
                <a:stretch>
                  <a:fillRect l="-1247" t="-13281" b="-7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hape 1310">
            <a:extLst>
              <a:ext uri="{FF2B5EF4-FFF2-40B4-BE49-F238E27FC236}">
                <a16:creationId xmlns:a16="http://schemas.microsoft.com/office/drawing/2014/main" id="{BB36D306-6555-F040-BFA7-45421870E36A}"/>
              </a:ext>
            </a:extLst>
          </p:cNvPr>
          <p:cNvSpPr txBox="1"/>
          <p:nvPr/>
        </p:nvSpPr>
        <p:spPr>
          <a:xfrm>
            <a:off x="421200" y="345556"/>
            <a:ext cx="9218065" cy="704840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algn="ctr"/>
            <a:r>
              <a:rPr lang="en-US" sz="3968" dirty="0"/>
              <a:t>String kernel </a:t>
            </a:r>
            <a:r>
              <a:rPr lang="en-US" sz="3968" dirty="0" err="1"/>
              <a:t>bazat</a:t>
            </a:r>
            <a:r>
              <a:rPr lang="en-US" sz="3968" dirty="0"/>
              <a:t> </a:t>
            </a:r>
            <a:r>
              <a:rPr lang="en-US" sz="3968" dirty="0" err="1"/>
              <a:t>pe</a:t>
            </a:r>
            <a:r>
              <a:rPr lang="en-US" sz="3968" dirty="0"/>
              <a:t> </a:t>
            </a:r>
            <a:r>
              <a:rPr lang="en-US" sz="3968" dirty="0" err="1"/>
              <a:t>biți</a:t>
            </a:r>
            <a:r>
              <a:rPr lang="en-US" sz="3968" dirty="0"/>
              <a:t> de </a:t>
            </a:r>
            <a:r>
              <a:rPr lang="en-US" sz="3968" dirty="0" err="1"/>
              <a:t>presență</a:t>
            </a:r>
            <a:endParaRPr lang="en-US" sz="3968" dirty="0"/>
          </a:p>
        </p:txBody>
      </p:sp>
    </p:spTree>
    <p:extLst>
      <p:ext uri="{BB962C8B-B14F-4D97-AF65-F5344CB8AC3E}">
        <p14:creationId xmlns:p14="http://schemas.microsoft.com/office/powerpoint/2010/main" val="1470063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045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separare liniară</a:t>
            </a:r>
          </a:p>
        </p:txBody>
      </p:sp>
      <p:sp>
        <p:nvSpPr>
          <p:cNvPr id="150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983520" y="1352160"/>
            <a:ext cx="8643600" cy="58478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317"/>
          <p:cNvSpPr txBox="1"/>
          <p:nvPr/>
        </p:nvSpPr>
        <p:spPr>
          <a:xfrm>
            <a:off x="421199" y="1828801"/>
            <a:ext cx="9218066" cy="5195066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 err="1"/>
              <a:t>Obțin</a:t>
            </a:r>
            <a:r>
              <a:rPr lang="en-US" sz="2646" dirty="0"/>
              <a:t> </a:t>
            </a:r>
            <a:r>
              <a:rPr lang="en-US" sz="2646" dirty="0" err="1"/>
              <a:t>rezultate</a:t>
            </a:r>
            <a:r>
              <a:rPr lang="en-US" sz="2646" dirty="0"/>
              <a:t> state-of-the-art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anumite</a:t>
            </a:r>
            <a:r>
              <a:rPr lang="en-US" sz="2646" dirty="0"/>
              <a:t> </a:t>
            </a:r>
            <a:r>
              <a:rPr lang="en-US" sz="2646" dirty="0" err="1"/>
              <a:t>probleme</a:t>
            </a:r>
            <a:r>
              <a:rPr lang="en-US" sz="2646" dirty="0"/>
              <a:t>, de </a:t>
            </a:r>
            <a:r>
              <a:rPr lang="en-US" sz="2646" dirty="0" err="1"/>
              <a:t>exemplu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identificarea</a:t>
            </a:r>
            <a:r>
              <a:rPr lang="en-US" sz="2646" dirty="0"/>
              <a:t> </a:t>
            </a:r>
            <a:r>
              <a:rPr lang="en-US" sz="2646" dirty="0" err="1"/>
              <a:t>limbii</a:t>
            </a:r>
            <a:r>
              <a:rPr lang="en-US" sz="2646" dirty="0"/>
              <a:t> native 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/>
              <a:t>Utile </a:t>
            </a:r>
            <a:r>
              <a:rPr lang="en-US" sz="2646" dirty="0" err="1"/>
              <a:t>pentru</a:t>
            </a:r>
            <a:r>
              <a:rPr lang="en-US" sz="2646" dirty="0"/>
              <a:t> </a:t>
            </a:r>
            <a:r>
              <a:rPr lang="en-US" sz="2646" dirty="0" err="1"/>
              <a:t>obținerea</a:t>
            </a:r>
            <a:r>
              <a:rPr lang="en-US" sz="2646" dirty="0"/>
              <a:t> </a:t>
            </a:r>
            <a:r>
              <a:rPr lang="en-US" sz="2646" dirty="0" err="1"/>
              <a:t>unei</a:t>
            </a:r>
            <a:r>
              <a:rPr lang="en-US" sz="2646" dirty="0"/>
              <a:t> </a:t>
            </a:r>
            <a:r>
              <a:rPr lang="en-US" sz="2646" dirty="0" err="1"/>
              <a:t>reprezentări</a:t>
            </a:r>
            <a:r>
              <a:rPr lang="en-US" sz="2646" dirty="0"/>
              <a:t> </a:t>
            </a:r>
            <a:r>
              <a:rPr lang="en-US" sz="2646" dirty="0" err="1"/>
              <a:t>mai</a:t>
            </a:r>
            <a:r>
              <a:rPr lang="en-US" sz="2646" dirty="0"/>
              <a:t> </a:t>
            </a:r>
            <a:r>
              <a:rPr lang="en-US" sz="2646" dirty="0" err="1"/>
              <a:t>compacte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cazul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care:</a:t>
            </a:r>
          </a:p>
          <a:p>
            <a:r>
              <a:rPr lang="en-US" sz="2646" dirty="0" err="1"/>
              <a:t>numărul</a:t>
            </a:r>
            <a:r>
              <a:rPr lang="en-US" sz="2646" dirty="0"/>
              <a:t> de </a:t>
            </a:r>
            <a:r>
              <a:rPr lang="en-US" sz="2646" dirty="0" err="1"/>
              <a:t>exmple</a:t>
            </a:r>
            <a:r>
              <a:rPr lang="en-US" sz="2646" dirty="0"/>
              <a:t> &lt;&lt; </a:t>
            </a:r>
            <a:r>
              <a:rPr lang="en-US" sz="2646" dirty="0" err="1"/>
              <a:t>numărul</a:t>
            </a:r>
            <a:r>
              <a:rPr lang="en-US" sz="2646" dirty="0"/>
              <a:t> de </a:t>
            </a:r>
            <a:r>
              <a:rPr lang="en-US" sz="2646" dirty="0" err="1"/>
              <a:t>trăsături</a:t>
            </a:r>
            <a:endParaRPr lang="en-US" sz="2646" dirty="0"/>
          </a:p>
          <a:p>
            <a:endParaRPr lang="en-US" sz="2646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 err="1"/>
              <a:t>Numărul</a:t>
            </a:r>
            <a:r>
              <a:rPr lang="en-US" sz="2646" dirty="0"/>
              <a:t> de n-</a:t>
            </a:r>
            <a:r>
              <a:rPr lang="en-US" sz="2646" dirty="0" err="1"/>
              <a:t>grame</a:t>
            </a:r>
            <a:r>
              <a:rPr lang="en-US" sz="2646" dirty="0"/>
              <a:t> </a:t>
            </a:r>
            <a:r>
              <a:rPr lang="en-US" sz="2646" dirty="0" err="1"/>
              <a:t>unice</a:t>
            </a:r>
            <a:r>
              <a:rPr lang="en-US" sz="2646" dirty="0"/>
              <a:t> </a:t>
            </a:r>
            <a:r>
              <a:rPr lang="en-US" sz="2646" dirty="0" err="1"/>
              <a:t>în</a:t>
            </a:r>
            <a:r>
              <a:rPr lang="en-US" sz="2646" dirty="0"/>
              <a:t> </a:t>
            </a:r>
            <a:r>
              <a:rPr lang="en-US" sz="2646" dirty="0" err="1"/>
              <a:t>setul</a:t>
            </a:r>
            <a:r>
              <a:rPr lang="en-US" sz="2646" dirty="0"/>
              <a:t> de date TOEFL11:</a:t>
            </a:r>
          </a:p>
          <a:p>
            <a:r>
              <a:rPr lang="en-US" sz="2646" dirty="0"/>
              <a:t>4,662,520</a:t>
            </a:r>
          </a:p>
          <a:p>
            <a:endParaRPr lang="en-US" sz="2646" dirty="0"/>
          </a:p>
          <a:p>
            <a:pPr marL="377979" indent="-377979">
              <a:buFont typeface="Arial" panose="020B0604020202020204" pitchFamily="34" charset="0"/>
              <a:buChar char="•"/>
            </a:pPr>
            <a:r>
              <a:rPr lang="en-US" sz="2646" dirty="0"/>
              <a:t>… versus </a:t>
            </a:r>
            <a:r>
              <a:rPr lang="en-US" sz="2646" dirty="0" err="1"/>
              <a:t>numărul</a:t>
            </a:r>
            <a:r>
              <a:rPr lang="en-US" sz="2646" dirty="0"/>
              <a:t> de </a:t>
            </a:r>
            <a:r>
              <a:rPr lang="en-US" sz="2646" dirty="0" err="1"/>
              <a:t>exemple</a:t>
            </a:r>
            <a:r>
              <a:rPr lang="en-US" sz="2646" dirty="0"/>
              <a:t> de </a:t>
            </a:r>
            <a:r>
              <a:rPr lang="en-US" sz="2646" dirty="0" err="1"/>
              <a:t>antrenare</a:t>
            </a:r>
            <a:r>
              <a:rPr lang="en-US" sz="2646" dirty="0"/>
              <a:t>: </a:t>
            </a:r>
          </a:p>
          <a:p>
            <a:r>
              <a:rPr lang="en-US" sz="2646" dirty="0"/>
              <a:t>11,000</a:t>
            </a:r>
          </a:p>
          <a:p>
            <a:pPr marL="377979" indent="-377979">
              <a:buFont typeface="Arial" panose="020B0604020202020204" pitchFamily="34" charset="0"/>
              <a:buChar char="•"/>
            </a:pPr>
            <a:endParaRPr lang="en-US" sz="2646" dirty="0">
              <a:solidFill>
                <a:schemeClr val="accent1"/>
              </a:solidFill>
            </a:endParaRPr>
          </a:p>
        </p:txBody>
      </p:sp>
      <p:sp>
        <p:nvSpPr>
          <p:cNvPr id="4" name="Shape 1310">
            <a:extLst>
              <a:ext uri="{FF2B5EF4-FFF2-40B4-BE49-F238E27FC236}">
                <a16:creationId xmlns:a16="http://schemas.microsoft.com/office/drawing/2014/main" id="{5746EAB0-7258-1046-93E9-2DCE00F92E1E}"/>
              </a:ext>
            </a:extLst>
          </p:cNvPr>
          <p:cNvSpPr txBox="1"/>
          <p:nvPr/>
        </p:nvSpPr>
        <p:spPr>
          <a:xfrm>
            <a:off x="421200" y="345557"/>
            <a:ext cx="9218065" cy="906431"/>
          </a:xfrm>
          <a:prstGeom prst="rect">
            <a:avLst/>
          </a:prstGeom>
          <a:noFill/>
          <a:ln>
            <a:noFill/>
          </a:ln>
        </p:spPr>
        <p:txBody>
          <a:bodyPr lIns="100779" tIns="100779" rIns="100779" bIns="100779" anchor="t" anchorCtr="0">
            <a:noAutofit/>
          </a:bodyPr>
          <a:lstStyle/>
          <a:p>
            <a:pPr lvl="0" algn="ctr"/>
            <a:r>
              <a:rPr lang="en" sz="3968" dirty="0"/>
              <a:t>De </a:t>
            </a:r>
            <a:r>
              <a:rPr lang="en" sz="3968" dirty="0" err="1"/>
              <a:t>ce</a:t>
            </a:r>
            <a:r>
              <a:rPr lang="en" sz="3968" dirty="0"/>
              <a:t> </a:t>
            </a:r>
            <a:r>
              <a:rPr lang="en" sz="3968" dirty="0" err="1"/>
              <a:t>metode</a:t>
            </a:r>
            <a:r>
              <a:rPr lang="en" sz="3968" dirty="0"/>
              <a:t> kernel?</a:t>
            </a:r>
          </a:p>
        </p:txBody>
      </p:sp>
    </p:spTree>
    <p:extLst>
      <p:ext uri="{BB962C8B-B14F-4D97-AF65-F5344CB8AC3E}">
        <p14:creationId xmlns:p14="http://schemas.microsoft.com/office/powerpoint/2010/main" val="3485263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Noi funcții kernel din combinații</a:t>
            </a:r>
          </a:p>
        </p:txBody>
      </p:sp>
      <p:sp>
        <p:nvSpPr>
          <p:cNvPr id="242" name="TextShape 2"/>
          <p:cNvSpPr txBox="1"/>
          <p:nvPr/>
        </p:nvSpPr>
        <p:spPr>
          <a:xfrm>
            <a:off x="253800" y="1656720"/>
            <a:ext cx="9327960" cy="1818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Fiind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date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două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k1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k2,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constantă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a,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 cu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valori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simetrică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pozitiv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semi-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definită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B,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următoarele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funcții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3" name="Picture 242"/>
          <p:cNvPicPr/>
          <p:nvPr/>
        </p:nvPicPr>
        <p:blipFill>
          <a:blip r:embed="rId2"/>
          <a:stretch/>
        </p:blipFill>
        <p:spPr>
          <a:xfrm>
            <a:off x="1942920" y="3364920"/>
            <a:ext cx="6375240" cy="35312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 datelor</a:t>
            </a:r>
          </a:p>
        </p:txBody>
      </p:sp>
      <p:sp>
        <p:nvSpPr>
          <p:cNvPr id="245" name="TextShape 2"/>
          <p:cNvSpPr txBox="1"/>
          <p:nvPr/>
        </p:nvSpPr>
        <p:spPr>
          <a:xfrm>
            <a:off x="181800" y="1692720"/>
            <a:ext cx="9327960" cy="4250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primală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forma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duală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Direct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8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matricea</a:t>
            </a:r>
            <a:r>
              <a:rPr lang="en-US" sz="28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28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246" name="Picture 245"/>
          <p:cNvPicPr/>
          <p:nvPr/>
        </p:nvPicPr>
        <p:blipFill>
          <a:blip r:embed="rId2"/>
          <a:stretch/>
        </p:blipFill>
        <p:spPr>
          <a:xfrm>
            <a:off x="440640" y="2243880"/>
            <a:ext cx="4973760" cy="1261800"/>
          </a:xfrm>
          <a:prstGeom prst="rect">
            <a:avLst/>
          </a:prstGeom>
          <a:ln>
            <a:noFill/>
          </a:ln>
        </p:spPr>
      </p:pic>
      <p:pic>
        <p:nvPicPr>
          <p:cNvPr id="247" name="Picture 246"/>
          <p:cNvPicPr/>
          <p:nvPr/>
        </p:nvPicPr>
        <p:blipFill>
          <a:blip r:embed="rId3"/>
          <a:stretch/>
        </p:blipFill>
        <p:spPr>
          <a:xfrm>
            <a:off x="509760" y="4023360"/>
            <a:ext cx="5819040" cy="1267920"/>
          </a:xfrm>
          <a:prstGeom prst="rect">
            <a:avLst/>
          </a:prstGeom>
          <a:ln>
            <a:noFill/>
          </a:ln>
        </p:spPr>
      </p:pic>
      <p:pic>
        <p:nvPicPr>
          <p:cNvPr id="248" name="Picture 247"/>
          <p:cNvPicPr/>
          <p:nvPr/>
        </p:nvPicPr>
        <p:blipFill>
          <a:blip r:embed="rId4"/>
          <a:stretch/>
        </p:blipFill>
        <p:spPr>
          <a:xfrm>
            <a:off x="548640" y="5913720"/>
            <a:ext cx="2926080" cy="1248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Normalizarea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250" name="TextShape 2"/>
          <p:cNvSpPr txBox="1"/>
          <p:nvPr/>
        </p:nvSpPr>
        <p:spPr>
          <a:xfrm>
            <a:off x="181800" y="1679040"/>
            <a:ext cx="9327960" cy="54518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X -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datele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(un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exemplu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  <a:r>
              <a:rPr lang="en-US" sz="2200" b="0" strike="noStrike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linie</a:t>
            </a: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8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primală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norms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np.linalg.norm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axis = 1,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keepdims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True)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 = X / norms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% Norma 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L2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în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forma </a:t>
            </a:r>
            <a:r>
              <a:rPr lang="en-US" sz="2200" spc="-1" dirty="0" err="1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duală</a:t>
            </a:r>
            <a:r>
              <a:rPr lang="en-US" sz="2200" spc="-1" dirty="0">
                <a:solidFill>
                  <a:srgbClr val="008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: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</a:t>
            </a:r>
            <a:r>
              <a:rPr lang="en-US" sz="2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(X, X.T)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np.sqrt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np.diag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(K))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[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np.newaxis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]</a:t>
            </a:r>
          </a:p>
          <a:p>
            <a:pPr marL="108000">
              <a:spcAft>
                <a:spcPts val="214"/>
              </a:spcAft>
              <a:buClr>
                <a:srgbClr val="000000"/>
              </a:buClr>
              <a:buSzPct val="45000"/>
            </a:pP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 = K /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np.matmul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KNorm.T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2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KNorm</a:t>
            </a:r>
            <a:r>
              <a:rPr lang="en-US" sz="22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Picture 25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52" name="Picture 25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53" name="Picture 25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54" name="Picture 25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55" name="Picture 25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58" name="Picture 25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59" name="Picture 25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60" name="Picture 25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61" name="Picture 26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62" name="Line 3"/>
          <p:cNvSpPr/>
          <p:nvPr/>
        </p:nvSpPr>
        <p:spPr>
          <a:xfrm>
            <a:off x="3912480" y="2103120"/>
            <a:ext cx="1463040" cy="512064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Picture 262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64" name="Picture 263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65" name="Picture 264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66" name="Picture 265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67" name="Picture 266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68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70" name="Picture 269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71" name="Picture 270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72" name="Picture 271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73" name="Picture 272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74" name="Line 3"/>
          <p:cNvSpPr/>
          <p:nvPr/>
        </p:nvSpPr>
        <p:spPr>
          <a:xfrm>
            <a:off x="4918320" y="2289960"/>
            <a:ext cx="182880" cy="502920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5" name="Picture 274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76" name="Picture 275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77" name="Picture 276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78" name="Picture 277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79" name="Picture 278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8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separăm optim aceste exemple?</a:t>
            </a:r>
          </a:p>
        </p:txBody>
      </p:sp>
      <p:pic>
        <p:nvPicPr>
          <p:cNvPr id="282" name="Picture 281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83" name="Picture 282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84" name="Picture 283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85" name="Picture 284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86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7" name="Picture 286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288" name="Picture 287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289" name="Picture 288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290" name="Picture 289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291" name="Picture 290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2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pic>
        <p:nvPicPr>
          <p:cNvPr id="294" name="Picture 293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295" name="Picture 294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296" name="Picture 295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297" name="Picture 296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298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9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0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1" name="Picture 300"/>
          <p:cNvPicPr/>
          <p:nvPr/>
        </p:nvPicPr>
        <p:blipFill>
          <a:blip r:embed="rId2"/>
          <a:stretch/>
        </p:blipFill>
        <p:spPr>
          <a:xfrm>
            <a:off x="636840" y="5337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02" name="Picture 301"/>
          <p:cNvPicPr/>
          <p:nvPr/>
        </p:nvPicPr>
        <p:blipFill>
          <a:blip r:embed="rId3"/>
          <a:stretch/>
        </p:blipFill>
        <p:spPr>
          <a:xfrm>
            <a:off x="7680960" y="237744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03" name="Picture 302"/>
          <p:cNvPicPr/>
          <p:nvPr/>
        </p:nvPicPr>
        <p:blipFill>
          <a:blip r:embed="rId4"/>
          <a:stretch/>
        </p:blipFill>
        <p:spPr>
          <a:xfrm>
            <a:off x="7371000" y="402336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04" name="Picture 303"/>
          <p:cNvPicPr/>
          <p:nvPr/>
        </p:nvPicPr>
        <p:blipFill>
          <a:blip r:embed="rId5"/>
          <a:stretch/>
        </p:blipFill>
        <p:spPr>
          <a:xfrm>
            <a:off x="5413320" y="5303520"/>
            <a:ext cx="1173240" cy="1564560"/>
          </a:xfrm>
          <a:prstGeom prst="rect">
            <a:avLst/>
          </a:prstGeom>
          <a:ln>
            <a:noFill/>
          </a:ln>
        </p:spPr>
      </p:pic>
      <p:pic>
        <p:nvPicPr>
          <p:cNvPr id="305" name="Picture 304"/>
          <p:cNvPicPr/>
          <p:nvPr/>
        </p:nvPicPr>
        <p:blipFill>
          <a:blip r:embed="rId6"/>
          <a:stretch/>
        </p:blipFill>
        <p:spPr>
          <a:xfrm>
            <a:off x="2394000" y="2671200"/>
            <a:ext cx="1554480" cy="1036440"/>
          </a:xfrm>
          <a:prstGeom prst="rect">
            <a:avLst/>
          </a:prstGeom>
          <a:ln w="91440">
            <a:noFill/>
          </a:ln>
        </p:spPr>
      </p:pic>
      <p:sp>
        <p:nvSpPr>
          <p:cNvPr id="30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Alegem hiperplanul de margine maximă</a:t>
            </a:r>
          </a:p>
        </p:txBody>
      </p:sp>
      <p:sp>
        <p:nvSpPr>
          <p:cNvPr id="307" name="TextShape 2"/>
          <p:cNvSpPr txBox="1"/>
          <p:nvPr/>
        </p:nvSpPr>
        <p:spPr>
          <a:xfrm>
            <a:off x="360000" y="1661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Mașini cu </a:t>
            </a:r>
            <a:r>
              <a:rPr lang="en-US" sz="3200" b="0" strike="noStrike" spc="-1">
                <a:solidFill>
                  <a:srgbClr val="FF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vectori suport</a:t>
            </a: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(SVM)</a:t>
            </a:r>
          </a:p>
        </p:txBody>
      </p:sp>
      <p:pic>
        <p:nvPicPr>
          <p:cNvPr id="308" name="Picture 307"/>
          <p:cNvPicPr/>
          <p:nvPr/>
        </p:nvPicPr>
        <p:blipFill>
          <a:blip r:embed="rId7"/>
          <a:stretch/>
        </p:blipFill>
        <p:spPr>
          <a:xfrm>
            <a:off x="1991880" y="442512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09" name="Picture 308"/>
          <p:cNvPicPr/>
          <p:nvPr/>
        </p:nvPicPr>
        <p:blipFill>
          <a:blip r:embed="rId8"/>
          <a:stretch/>
        </p:blipFill>
        <p:spPr>
          <a:xfrm>
            <a:off x="5236560" y="360144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10" name="Picture 309"/>
          <p:cNvPicPr/>
          <p:nvPr/>
        </p:nvPicPr>
        <p:blipFill>
          <a:blip r:embed="rId9"/>
          <a:stretch/>
        </p:blipFill>
        <p:spPr>
          <a:xfrm>
            <a:off x="274320" y="292608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11" name="Picture 310"/>
          <p:cNvPicPr/>
          <p:nvPr/>
        </p:nvPicPr>
        <p:blipFill>
          <a:blip r:embed="rId10"/>
          <a:stretch/>
        </p:blipFill>
        <p:spPr>
          <a:xfrm>
            <a:off x="7589520" y="5559480"/>
            <a:ext cx="1051560" cy="1572840"/>
          </a:xfrm>
          <a:prstGeom prst="rect">
            <a:avLst/>
          </a:prstGeom>
          <a:ln>
            <a:noFill/>
          </a:ln>
        </p:spPr>
      </p:pic>
      <p:sp>
        <p:nvSpPr>
          <p:cNvPr id="312" name="Line 3"/>
          <p:cNvSpPr/>
          <p:nvPr/>
        </p:nvSpPr>
        <p:spPr>
          <a:xfrm flipH="1">
            <a:off x="3322800" y="23968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3" name="Line 4"/>
          <p:cNvSpPr/>
          <p:nvPr/>
        </p:nvSpPr>
        <p:spPr>
          <a:xfrm flipH="1">
            <a:off x="3907080" y="242028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4" name="Line 5"/>
          <p:cNvSpPr/>
          <p:nvPr/>
        </p:nvSpPr>
        <p:spPr>
          <a:xfrm flipH="1">
            <a:off x="2720520" y="2406600"/>
            <a:ext cx="1734480" cy="4898880"/>
          </a:xfrm>
          <a:prstGeom prst="line">
            <a:avLst/>
          </a:prstGeom>
          <a:ln w="91440">
            <a:solidFill>
              <a:srgbClr val="008080"/>
            </a:solidFill>
            <a:prstDash val="sysDot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5" name="CustomShape 6"/>
          <p:cNvSpPr/>
          <p:nvPr/>
        </p:nvSpPr>
        <p:spPr>
          <a:xfrm>
            <a:off x="5236560" y="3601440"/>
            <a:ext cx="15210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6" name="CustomShape 7"/>
          <p:cNvSpPr/>
          <p:nvPr/>
        </p:nvSpPr>
        <p:spPr>
          <a:xfrm>
            <a:off x="2386080" y="2645640"/>
            <a:ext cx="1562400" cy="1062000"/>
          </a:xfrm>
          <a:prstGeom prst="rect">
            <a:avLst/>
          </a:prstGeom>
          <a:noFill/>
          <a:ln w="91440">
            <a:solidFill>
              <a:srgbClr val="FF0000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(Hard Margin)</a:t>
            </a:r>
          </a:p>
        </p:txBody>
      </p:sp>
      <p:pic>
        <p:nvPicPr>
          <p:cNvPr id="318" name="Picture 317"/>
          <p:cNvPicPr/>
          <p:nvPr/>
        </p:nvPicPr>
        <p:blipFill>
          <a:blip r:embed="rId2"/>
          <a:stretch/>
        </p:blipFill>
        <p:spPr>
          <a:xfrm>
            <a:off x="502560" y="1737360"/>
            <a:ext cx="9184320" cy="52225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XOR (Minsky și Papert, 1969)</a:t>
            </a:r>
          </a:p>
        </p:txBody>
      </p:sp>
      <p:sp>
        <p:nvSpPr>
          <p:cNvPr id="153" name="TextShape 2"/>
          <p:cNvSpPr txBox="1"/>
          <p:nvPr/>
        </p:nvSpPr>
        <p:spPr>
          <a:xfrm>
            <a:off x="46584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4" name="Imagine 3" descr="ch1fig5.jpg"/>
          <p:cNvPicPr/>
          <p:nvPr/>
        </p:nvPicPr>
        <p:blipFill>
          <a:blip r:embed="rId2"/>
          <a:stretch/>
        </p:blipFill>
        <p:spPr>
          <a:xfrm>
            <a:off x="1968120" y="3335760"/>
            <a:ext cx="5946840" cy="2772000"/>
          </a:xfrm>
          <a:prstGeom prst="rect">
            <a:avLst/>
          </a:prstGeom>
          <a:ln>
            <a:noFill/>
          </a:ln>
        </p:spPr>
      </p:pic>
      <p:sp>
        <p:nvSpPr>
          <p:cNvPr id="155" name="TextShape 3"/>
          <p:cNvSpPr txBox="1"/>
          <p:nvPr/>
        </p:nvSpPr>
        <p:spPr>
          <a:xfrm>
            <a:off x="548640" y="1737360"/>
            <a:ext cx="877824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 metodă de clasificare liniară nu poate învăța funcția XOR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(Soft Margin)</a:t>
            </a:r>
          </a:p>
        </p:txBody>
      </p:sp>
      <p:sp>
        <p:nvSpPr>
          <p:cNvPr id="320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 cazul în care exemple nu sunt liniar separabile:</a:t>
            </a:r>
          </a:p>
        </p:txBody>
      </p:sp>
      <p:pic>
        <p:nvPicPr>
          <p:cNvPr id="321" name="Picture 320"/>
          <p:cNvPicPr/>
          <p:nvPr/>
        </p:nvPicPr>
        <p:blipFill>
          <a:blip r:embed="rId2"/>
          <a:stretch/>
        </p:blipFill>
        <p:spPr>
          <a:xfrm>
            <a:off x="394560" y="2742120"/>
            <a:ext cx="9206640" cy="40215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SVM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23" name="TextShape 2"/>
          <p:cNvSpPr txBox="1"/>
          <p:nvPr/>
        </p:nvSpPr>
        <p:spPr>
          <a:xfrm>
            <a:off x="360000" y="1661040"/>
            <a:ext cx="94240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Scikit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svm.SVC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(C = 1.0)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Plus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alți</a:t>
            </a:r>
            <a:r>
              <a:rPr lang="en-US" sz="2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2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endParaRPr lang="en-US" sz="2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26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Scheme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combinare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a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clasificatori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binari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One-versus-one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One-versus-all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Picture 326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28" name="Picture 327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29" name="Picture 328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30" name="Picture 329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31" name="Picture 330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3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One-versus-one</a:t>
            </a:r>
          </a:p>
        </p:txBody>
      </p:sp>
      <p:sp>
        <p:nvSpPr>
          <p:cNvPr id="333" name="TextShape 2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34" name="Picture 333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35" name="Picture 334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36" name="Picture 335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37" name="Picture 336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38" name="Picture 337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39" name="Picture 338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40" name="Line 3"/>
          <p:cNvSpPr/>
          <p:nvPr/>
        </p:nvSpPr>
        <p:spPr>
          <a:xfrm flipH="1">
            <a:off x="548640" y="4114800"/>
            <a:ext cx="8686800" cy="140760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1" name="Line 4"/>
          <p:cNvSpPr/>
          <p:nvPr/>
        </p:nvSpPr>
        <p:spPr>
          <a:xfrm flipH="1" flipV="1">
            <a:off x="2103120" y="2103120"/>
            <a:ext cx="6400800" cy="502920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2" name="Line 5"/>
          <p:cNvSpPr/>
          <p:nvPr/>
        </p:nvSpPr>
        <p:spPr>
          <a:xfrm flipH="1">
            <a:off x="4206240" y="1371600"/>
            <a:ext cx="640080" cy="576072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Line 1"/>
          <p:cNvSpPr/>
          <p:nvPr/>
        </p:nvSpPr>
        <p:spPr>
          <a:xfrm flipH="1" flipV="1">
            <a:off x="4717800" y="4480560"/>
            <a:ext cx="2048760" cy="128016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4" name="Line 2"/>
          <p:cNvSpPr/>
          <p:nvPr/>
        </p:nvSpPr>
        <p:spPr>
          <a:xfrm flipH="1">
            <a:off x="4717800" y="2743200"/>
            <a:ext cx="164520" cy="175572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5" name="Line 3"/>
          <p:cNvSpPr/>
          <p:nvPr/>
        </p:nvSpPr>
        <p:spPr>
          <a:xfrm flipV="1">
            <a:off x="2560320" y="4480560"/>
            <a:ext cx="2103120" cy="584640"/>
          </a:xfrm>
          <a:prstGeom prst="line">
            <a:avLst/>
          </a:prstGeom>
          <a:ln w="36720">
            <a:solidFill>
              <a:srgbClr val="000000"/>
            </a:solidFill>
            <a:custDash>
              <a:ds d="100000" sp="100000"/>
            </a:custDash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46" name="Picture 345"/>
          <p:cNvPicPr/>
          <p:nvPr/>
        </p:nvPicPr>
        <p:blipFill>
          <a:blip r:embed="rId2"/>
          <a:stretch/>
        </p:blipFill>
        <p:spPr>
          <a:xfrm>
            <a:off x="636840" y="3051720"/>
            <a:ext cx="1100520" cy="1245960"/>
          </a:xfrm>
          <a:prstGeom prst="rect">
            <a:avLst/>
          </a:prstGeom>
          <a:ln>
            <a:noFill/>
          </a:ln>
        </p:spPr>
      </p:pic>
      <p:pic>
        <p:nvPicPr>
          <p:cNvPr id="347" name="Picture 346"/>
          <p:cNvPicPr/>
          <p:nvPr/>
        </p:nvPicPr>
        <p:blipFill>
          <a:blip r:embed="rId3"/>
          <a:stretch/>
        </p:blipFill>
        <p:spPr>
          <a:xfrm>
            <a:off x="7929720" y="1260360"/>
            <a:ext cx="1645920" cy="934200"/>
          </a:xfrm>
          <a:prstGeom prst="rect">
            <a:avLst/>
          </a:prstGeom>
          <a:ln>
            <a:noFill/>
          </a:ln>
        </p:spPr>
      </p:pic>
      <p:pic>
        <p:nvPicPr>
          <p:cNvPr id="348" name="Picture 347"/>
          <p:cNvPicPr/>
          <p:nvPr/>
        </p:nvPicPr>
        <p:blipFill>
          <a:blip r:embed="rId4"/>
          <a:stretch/>
        </p:blipFill>
        <p:spPr>
          <a:xfrm>
            <a:off x="7828200" y="2560320"/>
            <a:ext cx="1955880" cy="1005840"/>
          </a:xfrm>
          <a:prstGeom prst="rect">
            <a:avLst/>
          </a:prstGeom>
          <a:ln>
            <a:noFill/>
          </a:ln>
        </p:spPr>
      </p:pic>
      <p:pic>
        <p:nvPicPr>
          <p:cNvPr id="349" name="Picture 348"/>
          <p:cNvPicPr/>
          <p:nvPr/>
        </p:nvPicPr>
        <p:blipFill>
          <a:blip r:embed="rId5"/>
          <a:stretch/>
        </p:blipFill>
        <p:spPr>
          <a:xfrm>
            <a:off x="6827760" y="3830400"/>
            <a:ext cx="1036080" cy="1381680"/>
          </a:xfrm>
          <a:prstGeom prst="rect">
            <a:avLst/>
          </a:prstGeom>
          <a:ln>
            <a:noFill/>
          </a:ln>
        </p:spPr>
      </p:pic>
      <p:pic>
        <p:nvPicPr>
          <p:cNvPr id="350" name="Picture 349"/>
          <p:cNvPicPr/>
          <p:nvPr/>
        </p:nvPicPr>
        <p:blipFill>
          <a:blip r:embed="rId6"/>
          <a:stretch/>
        </p:blipFill>
        <p:spPr>
          <a:xfrm>
            <a:off x="1920240" y="1615320"/>
            <a:ext cx="1554480" cy="1036440"/>
          </a:xfrm>
          <a:prstGeom prst="rect">
            <a:avLst/>
          </a:prstGeom>
          <a:ln>
            <a:noFill/>
          </a:ln>
        </p:spPr>
      </p:pic>
      <p:sp>
        <p:nvSpPr>
          <p:cNvPr id="351" name="TextShape 4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One-versus-all</a:t>
            </a:r>
          </a:p>
        </p:txBody>
      </p:sp>
      <p:sp>
        <p:nvSpPr>
          <p:cNvPr id="352" name="TextShape 5"/>
          <p:cNvSpPr txBox="1"/>
          <p:nvPr/>
        </p:nvSpPr>
        <p:spPr>
          <a:xfrm>
            <a:off x="360000" y="1913040"/>
            <a:ext cx="6752880" cy="54907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</a:p>
        </p:txBody>
      </p:sp>
      <p:pic>
        <p:nvPicPr>
          <p:cNvPr id="353" name="Picture 352"/>
          <p:cNvPicPr/>
          <p:nvPr/>
        </p:nvPicPr>
        <p:blipFill>
          <a:blip r:embed="rId7"/>
          <a:stretch/>
        </p:blipFill>
        <p:spPr>
          <a:xfrm>
            <a:off x="2202840" y="2926080"/>
            <a:ext cx="1155960" cy="1152720"/>
          </a:xfrm>
          <a:prstGeom prst="rect">
            <a:avLst/>
          </a:prstGeom>
          <a:ln>
            <a:noFill/>
          </a:ln>
        </p:spPr>
      </p:pic>
      <p:pic>
        <p:nvPicPr>
          <p:cNvPr id="354" name="Picture 353"/>
          <p:cNvPicPr/>
          <p:nvPr/>
        </p:nvPicPr>
        <p:blipFill>
          <a:blip r:embed="rId8"/>
          <a:stretch/>
        </p:blipFill>
        <p:spPr>
          <a:xfrm>
            <a:off x="5943600" y="2138400"/>
            <a:ext cx="1521000" cy="1153440"/>
          </a:xfrm>
          <a:prstGeom prst="rect">
            <a:avLst/>
          </a:prstGeom>
          <a:ln>
            <a:noFill/>
          </a:ln>
        </p:spPr>
      </p:pic>
      <p:pic>
        <p:nvPicPr>
          <p:cNvPr id="355" name="Picture 354"/>
          <p:cNvPicPr/>
          <p:nvPr/>
        </p:nvPicPr>
        <p:blipFill>
          <a:blip r:embed="rId9"/>
          <a:stretch/>
        </p:blipFill>
        <p:spPr>
          <a:xfrm>
            <a:off x="457200" y="1321920"/>
            <a:ext cx="1005840" cy="1329840"/>
          </a:xfrm>
          <a:prstGeom prst="rect">
            <a:avLst/>
          </a:prstGeom>
          <a:ln>
            <a:noFill/>
          </a:ln>
        </p:spPr>
      </p:pic>
      <p:pic>
        <p:nvPicPr>
          <p:cNvPr id="356" name="Picture 355"/>
          <p:cNvPicPr/>
          <p:nvPr/>
        </p:nvPicPr>
        <p:blipFill>
          <a:blip r:embed="rId10"/>
          <a:stretch/>
        </p:blipFill>
        <p:spPr>
          <a:xfrm>
            <a:off x="8503920" y="3931920"/>
            <a:ext cx="960120" cy="1436040"/>
          </a:xfrm>
          <a:prstGeom prst="rect">
            <a:avLst/>
          </a:prstGeom>
          <a:ln>
            <a:noFill/>
          </a:ln>
        </p:spPr>
      </p:pic>
      <p:pic>
        <p:nvPicPr>
          <p:cNvPr id="357" name="Picture 356"/>
          <p:cNvPicPr/>
          <p:nvPr/>
        </p:nvPicPr>
        <p:blipFill>
          <a:blip r:embed="rId11"/>
          <a:stretch/>
        </p:blipFill>
        <p:spPr>
          <a:xfrm>
            <a:off x="4228560" y="5905080"/>
            <a:ext cx="1715040" cy="1044360"/>
          </a:xfrm>
          <a:prstGeom prst="rect">
            <a:avLst/>
          </a:prstGeom>
          <a:ln>
            <a:noFill/>
          </a:ln>
        </p:spPr>
      </p:pic>
      <p:pic>
        <p:nvPicPr>
          <p:cNvPr id="358" name="Picture 357"/>
          <p:cNvPicPr/>
          <p:nvPr/>
        </p:nvPicPr>
        <p:blipFill>
          <a:blip r:embed="rId12"/>
          <a:stretch/>
        </p:blipFill>
        <p:spPr>
          <a:xfrm>
            <a:off x="2341440" y="6126480"/>
            <a:ext cx="1590480" cy="1060200"/>
          </a:xfrm>
          <a:prstGeom prst="rect">
            <a:avLst/>
          </a:prstGeom>
          <a:ln>
            <a:noFill/>
          </a:ln>
        </p:spPr>
      </p:pic>
      <p:sp>
        <p:nvSpPr>
          <p:cNvPr id="359" name="Line 6"/>
          <p:cNvSpPr/>
          <p:nvPr/>
        </p:nvSpPr>
        <p:spPr>
          <a:xfrm flipH="1">
            <a:off x="1097280" y="1280160"/>
            <a:ext cx="5212080" cy="5212080"/>
          </a:xfrm>
          <a:prstGeom prst="line">
            <a:avLst/>
          </a:prstGeom>
          <a:ln w="91440">
            <a:solidFill>
              <a:srgbClr val="23FF2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0" name="Line 7"/>
          <p:cNvSpPr/>
          <p:nvPr/>
        </p:nvSpPr>
        <p:spPr>
          <a:xfrm flipH="1" flipV="1">
            <a:off x="4023360" y="1371600"/>
            <a:ext cx="3749040" cy="5852160"/>
          </a:xfrm>
          <a:prstGeom prst="line">
            <a:avLst/>
          </a:prstGeom>
          <a:ln w="91440">
            <a:solidFill>
              <a:srgbClr val="FF3333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61" name="Line 8"/>
          <p:cNvSpPr/>
          <p:nvPr/>
        </p:nvSpPr>
        <p:spPr>
          <a:xfrm flipH="1" flipV="1">
            <a:off x="274320" y="4754880"/>
            <a:ext cx="9235440" cy="1463040"/>
          </a:xfrm>
          <a:prstGeom prst="line">
            <a:avLst/>
          </a:prstGeom>
          <a:ln w="91440">
            <a:solidFill>
              <a:srgbClr val="0000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Cum rezolvăm problemele cu mai multe clase?</a:t>
            </a:r>
          </a:p>
        </p:txBody>
      </p:sp>
      <p:sp>
        <p:nvSpPr>
          <p:cNvPr id="363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Utilizarea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clasifcare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capabile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rezolve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direct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(Fisher)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Rețele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neuronale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cursul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sp>
        <p:nvSpPr>
          <p:cNvPr id="365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aproximată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cu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distribuție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Gaussiană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presupune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unui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hiperplan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proiectează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punctele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a.î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.: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distanța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maximizată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Ø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dispersia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fiecărei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clase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minimizată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 liniar discriminantă</a:t>
            </a:r>
          </a:p>
        </p:txBody>
      </p:sp>
      <p:pic>
        <p:nvPicPr>
          <p:cNvPr id="367" name="Picture 366"/>
          <p:cNvPicPr/>
          <p:nvPr/>
        </p:nvPicPr>
        <p:blipFill>
          <a:blip r:embed="rId2"/>
          <a:stretch/>
        </p:blipFill>
        <p:spPr>
          <a:xfrm>
            <a:off x="1059120" y="2377440"/>
            <a:ext cx="7787160" cy="5048640"/>
          </a:xfrm>
          <a:prstGeom prst="rect">
            <a:avLst/>
          </a:prstGeom>
          <a:ln>
            <a:noFill/>
          </a:ln>
        </p:spPr>
      </p:pic>
      <p:pic>
        <p:nvPicPr>
          <p:cNvPr id="368" name="Picture 367"/>
          <p:cNvPicPr/>
          <p:nvPr/>
        </p:nvPicPr>
        <p:blipFill>
          <a:blip r:embed="rId3"/>
          <a:stretch/>
        </p:blipFill>
        <p:spPr>
          <a:xfrm>
            <a:off x="3475800" y="1635480"/>
            <a:ext cx="3421080" cy="1208880"/>
          </a:xfrm>
          <a:prstGeom prst="rect">
            <a:avLst/>
          </a:prstGeom>
          <a:ln>
            <a:noFill/>
          </a:ln>
        </p:spPr>
      </p:pic>
      <p:sp>
        <p:nvSpPr>
          <p:cNvPr id="369" name="CustomShape 2"/>
          <p:cNvSpPr/>
          <p:nvPr/>
        </p:nvSpPr>
        <p:spPr>
          <a:xfrm>
            <a:off x="3840480" y="356616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0" name="CustomShape 3"/>
          <p:cNvSpPr/>
          <p:nvPr/>
        </p:nvSpPr>
        <p:spPr>
          <a:xfrm>
            <a:off x="5029200" y="369360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1" name="CustomShape 4"/>
          <p:cNvSpPr/>
          <p:nvPr/>
        </p:nvSpPr>
        <p:spPr>
          <a:xfrm>
            <a:off x="320040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2" name="CustomShape 5"/>
          <p:cNvSpPr/>
          <p:nvPr/>
        </p:nvSpPr>
        <p:spPr>
          <a:xfrm>
            <a:off x="420624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3" name="CustomShape 6"/>
          <p:cNvSpPr/>
          <p:nvPr/>
        </p:nvSpPr>
        <p:spPr>
          <a:xfrm>
            <a:off x="4114800" y="39319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4" name="CustomShape 7"/>
          <p:cNvSpPr/>
          <p:nvPr/>
        </p:nvSpPr>
        <p:spPr>
          <a:xfrm>
            <a:off x="4663440" y="38404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5" name="CustomShape 8"/>
          <p:cNvSpPr/>
          <p:nvPr/>
        </p:nvSpPr>
        <p:spPr>
          <a:xfrm>
            <a:off x="4572000" y="347472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6" name="CustomShape 9"/>
          <p:cNvSpPr/>
          <p:nvPr/>
        </p:nvSpPr>
        <p:spPr>
          <a:xfrm>
            <a:off x="3650040" y="384804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7" name="CustomShape 10"/>
          <p:cNvSpPr/>
          <p:nvPr/>
        </p:nvSpPr>
        <p:spPr>
          <a:xfrm>
            <a:off x="5303520" y="3419280"/>
            <a:ext cx="182880" cy="182880"/>
          </a:xfrm>
          <a:prstGeom prst="ellipse">
            <a:avLst/>
          </a:prstGeom>
          <a:solidFill>
            <a:srgbClr val="FF0000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8" name="CustomShape 11"/>
          <p:cNvSpPr/>
          <p:nvPr/>
        </p:nvSpPr>
        <p:spPr>
          <a:xfrm>
            <a:off x="6014520" y="427752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79" name="CustomShape 12"/>
          <p:cNvSpPr/>
          <p:nvPr/>
        </p:nvSpPr>
        <p:spPr>
          <a:xfrm>
            <a:off x="7059240" y="415296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0" name="CustomShape 13"/>
          <p:cNvSpPr/>
          <p:nvPr/>
        </p:nvSpPr>
        <p:spPr>
          <a:xfrm>
            <a:off x="548244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1" name="CustomShape 14"/>
          <p:cNvSpPr/>
          <p:nvPr/>
        </p:nvSpPr>
        <p:spPr>
          <a:xfrm>
            <a:off x="638028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2" name="CustomShape 15"/>
          <p:cNvSpPr/>
          <p:nvPr/>
        </p:nvSpPr>
        <p:spPr>
          <a:xfrm>
            <a:off x="6288840" y="46432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3" name="CustomShape 16"/>
          <p:cNvSpPr/>
          <p:nvPr/>
        </p:nvSpPr>
        <p:spPr>
          <a:xfrm>
            <a:off x="6837480" y="45518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4" name="CustomShape 17"/>
          <p:cNvSpPr/>
          <p:nvPr/>
        </p:nvSpPr>
        <p:spPr>
          <a:xfrm>
            <a:off x="6746040" y="418608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5" name="CustomShape 18"/>
          <p:cNvSpPr/>
          <p:nvPr/>
        </p:nvSpPr>
        <p:spPr>
          <a:xfrm>
            <a:off x="5932080" y="452340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86" name="CustomShape 19"/>
          <p:cNvSpPr/>
          <p:nvPr/>
        </p:nvSpPr>
        <p:spPr>
          <a:xfrm>
            <a:off x="7477560" y="4382640"/>
            <a:ext cx="182880" cy="182880"/>
          </a:xfrm>
          <a:prstGeom prst="ellipse">
            <a:avLst/>
          </a:prstGeom>
          <a:solidFill>
            <a:srgbClr val="0047FF"/>
          </a:solidFill>
          <a:ln>
            <a:solidFill>
              <a:srgbClr val="FFFFFF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TextShape 1"/>
          <p:cNvSpPr txBox="1"/>
          <p:nvPr/>
        </p:nvSpPr>
        <p:spPr>
          <a:xfrm>
            <a:off x="504000" y="373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Analiza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44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discriminantă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4400" b="0" strike="noStrike" spc="-1" dirty="0">
                <a:uFill>
                  <a:solidFill>
                    <a:srgbClr val="FFFFFF"/>
                  </a:solidFill>
                </a:uFill>
                <a:latin typeface="Arial"/>
              </a:rPr>
              <a:t>Python</a:t>
            </a:r>
            <a:r>
              <a:rPr lang="en-US" sz="44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</a:t>
            </a:r>
          </a:p>
        </p:txBody>
      </p:sp>
      <p:sp>
        <p:nvSpPr>
          <p:cNvPr id="388" name="TextShape 2"/>
          <p:cNvSpPr txBox="1"/>
          <p:nvPr/>
        </p:nvSpPr>
        <p:spPr>
          <a:xfrm>
            <a:off x="343800" y="1998720"/>
            <a:ext cx="9424080" cy="524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Scikit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</a:rPr>
              <a:t>-learn: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hlinkClick r:id="rId2"/>
              </a:rPr>
              <a:t>https://scikit-learn.org/stable/modules/svm.html#svm-classification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from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sklearn.discriminant_analysis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    import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ourier New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LinearDiscriminantAnalysis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clf.fit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,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T_train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Y_test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 = 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clf.predict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(</a:t>
            </a:r>
            <a:r>
              <a:rPr lang="en-US" sz="2400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X_test</a:t>
            </a:r>
            <a:r>
              <a:rPr lang="en-US" sz="2400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ourier New"/>
              </a:rPr>
              <a:t>)</a:t>
            </a:r>
            <a:endParaRPr lang="en-US" sz="2400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 metodă de clasificare este cea mai bună?</a:t>
            </a:r>
          </a:p>
        </p:txBody>
      </p:sp>
      <p:sp>
        <p:nvSpPr>
          <p:cNvPr id="392" name="TextShape 2"/>
          <p:cNvSpPr txBox="1"/>
          <p:nvPr/>
        </p:nvSpPr>
        <p:spPr>
          <a:xfrm>
            <a:off x="181800" y="1692720"/>
            <a:ext cx="9327960" cy="522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1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Teorema</a:t>
            </a:r>
            <a:r>
              <a:rPr lang="en-US" sz="3200" b="1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“No free lunch”: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108000">
              <a:spcAft>
                <a:spcPts val="1414"/>
              </a:spcAft>
              <a:buClr>
                <a:srgbClr val="000000"/>
              </a:buClr>
              <a:buSzPct val="45000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Oricare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echivalenți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atunci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când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performanța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măsurată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medie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)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toate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posibile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 nu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există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nici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scurtătură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alegerea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potrivit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pentru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o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anumită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problemă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Deobicei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încercăm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mulți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vedem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obține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rezultate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bune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57" name="TextShape 2"/>
          <p:cNvSpPr txBox="1"/>
          <p:nvPr/>
        </p:nvSpPr>
        <p:spPr>
          <a:xfrm>
            <a:off x="504000" y="1769040"/>
            <a:ext cx="90716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58" name="TextShape 3"/>
          <p:cNvSpPr txBox="1"/>
          <p:nvPr/>
        </p:nvSpPr>
        <p:spPr>
          <a:xfrm>
            <a:off x="466200" y="190620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159" name="Picture 158"/>
          <p:cNvPicPr/>
          <p:nvPr/>
        </p:nvPicPr>
        <p:blipFill>
          <a:blip r:embed="rId2"/>
          <a:stretch/>
        </p:blipFill>
        <p:spPr>
          <a:xfrm>
            <a:off x="1260720" y="1672560"/>
            <a:ext cx="7791840" cy="50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TextShape 1"/>
          <p:cNvSpPr txBox="1"/>
          <p:nvPr/>
        </p:nvSpPr>
        <p:spPr>
          <a:xfrm>
            <a:off x="553451" y="313944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Bibliografie</a:t>
            </a:r>
            <a:endParaRPr lang="en-US" sz="44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Picture 394"/>
          <p:cNvPicPr/>
          <p:nvPr/>
        </p:nvPicPr>
        <p:blipFill>
          <a:blip r:embed="rId2"/>
          <a:stretch/>
        </p:blipFill>
        <p:spPr>
          <a:xfrm>
            <a:off x="2926080" y="484200"/>
            <a:ext cx="4297680" cy="64702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6" name="Imagine 4" descr="9780521813976i.jpg"/>
          <p:cNvPicPr/>
          <p:nvPr/>
        </p:nvPicPr>
        <p:blipFill>
          <a:blip r:embed="rId2"/>
          <a:stretch/>
        </p:blipFill>
        <p:spPr>
          <a:xfrm>
            <a:off x="2755800" y="514080"/>
            <a:ext cx="4567680" cy="65314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1: Rețele neuronale</a:t>
            </a:r>
          </a:p>
        </p:txBody>
      </p:sp>
      <p:sp>
        <p:nvSpPr>
          <p:cNvPr id="161" name="TextShape 2"/>
          <p:cNvSpPr txBox="1"/>
          <p:nvPr/>
        </p:nvSpPr>
        <p:spPr>
          <a:xfrm>
            <a:off x="504000" y="176904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2" name="TextShape 3"/>
          <p:cNvSpPr txBox="1"/>
          <p:nvPr/>
        </p:nvSpPr>
        <p:spPr>
          <a:xfrm>
            <a:off x="504000" y="4059360"/>
            <a:ext cx="4426920" cy="20912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163" name="TextShape 4"/>
          <p:cNvSpPr txBox="1"/>
          <p:nvPr/>
        </p:nvSpPr>
        <p:spPr>
          <a:xfrm>
            <a:off x="365760" y="1769040"/>
            <a:ext cx="9213840" cy="4384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Granița de decizie devine non-liniară</a:t>
            </a:r>
          </a:p>
        </p:txBody>
      </p:sp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349200" y="2591280"/>
            <a:ext cx="5810400" cy="432216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tretch/>
        </p:blipFill>
        <p:spPr>
          <a:xfrm>
            <a:off x="6015600" y="2962080"/>
            <a:ext cx="3855600" cy="3158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Soluția 2: Metode kernel</a:t>
            </a:r>
          </a:p>
        </p:txBody>
      </p:sp>
      <p:sp>
        <p:nvSpPr>
          <p:cNvPr id="167" name="TextShape 2"/>
          <p:cNvSpPr txBox="1"/>
          <p:nvPr/>
        </p:nvSpPr>
        <p:spPr>
          <a:xfrm>
            <a:off x="428400" y="194328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Metodele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kernel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funcționează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următorii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doi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pași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1.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-un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(Hilbert) cu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multe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dimensiuni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565200" indent="-457200">
              <a:spcAft>
                <a:spcPts val="1414"/>
              </a:spcAft>
              <a:buClr>
                <a:srgbClr val="000000"/>
              </a:buClr>
              <a:buSzPct val="45000"/>
              <a:buFont typeface="Wingdings" pitchFamily="2" charset="2"/>
              <a:buChar char="Ø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2.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Relațiile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liniare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sunt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căutate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acest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spațiu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Scufundarea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datelor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realizează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implicit,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prin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specificarea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produsului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scalar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între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TextShape 1"/>
          <p:cNvSpPr txBox="1"/>
          <p:nvPr/>
        </p:nvSpPr>
        <p:spPr>
          <a:xfrm>
            <a:off x="504000" y="301320"/>
            <a:ext cx="9071640" cy="1262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Regresia liniară</a:t>
            </a:r>
          </a:p>
        </p:txBody>
      </p:sp>
      <p:sp>
        <p:nvSpPr>
          <p:cNvPr id="93" name="TextShape 2"/>
          <p:cNvSpPr txBox="1"/>
          <p:nvPr/>
        </p:nvSpPr>
        <p:spPr>
          <a:xfrm>
            <a:off x="502920" y="1869120"/>
            <a:ext cx="9071640" cy="47188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Problema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găsirii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funcției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g de forma: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care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interpolează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cel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mai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bine un set de </a:t>
            </a:r>
            <a:r>
              <a:rPr lang="en-US" sz="3200" b="0" strike="noStrike" spc="-1" dirty="0" err="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exemple</a:t>
            </a:r>
            <a:r>
              <a:rPr lang="en-US" sz="3200" b="0" strike="noStrike" spc="-1" dirty="0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:</a:t>
            </a: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432000" indent="-324000">
              <a:spcAft>
                <a:spcPts val="1414"/>
              </a:spcAft>
              <a:buClr>
                <a:srgbClr val="000000"/>
              </a:buClr>
              <a:buSzPct val="45000"/>
              <a:buFont typeface="Wingdings" charset="2"/>
              <a:buChar char=""/>
            </a:pPr>
            <a:endParaRPr lang="en-US" sz="3200" b="0" strike="noStrike" spc="-1" dirty="0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94" name="Picture 93"/>
          <p:cNvPicPr/>
          <p:nvPr/>
        </p:nvPicPr>
        <p:blipFill>
          <a:blip r:embed="rId2"/>
          <a:stretch/>
        </p:blipFill>
        <p:spPr>
          <a:xfrm>
            <a:off x="2510640" y="2632680"/>
            <a:ext cx="5212080" cy="1094040"/>
          </a:xfrm>
          <a:prstGeom prst="rect">
            <a:avLst/>
          </a:prstGeom>
          <a:ln>
            <a:noFill/>
          </a:ln>
        </p:spPr>
      </p:pic>
      <p:pic>
        <p:nvPicPr>
          <p:cNvPr id="95" name="Picture 94"/>
          <p:cNvPicPr/>
          <p:nvPr/>
        </p:nvPicPr>
        <p:blipFill>
          <a:blip r:embed="rId3"/>
          <a:stretch/>
        </p:blipFill>
        <p:spPr>
          <a:xfrm>
            <a:off x="2391120" y="5258160"/>
            <a:ext cx="5852160" cy="555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26836</TotalTime>
  <Words>1745</Words>
  <Application>Microsoft Macintosh PowerPoint</Application>
  <PresentationFormat>Custom</PresentationFormat>
  <Paragraphs>383</Paragraphs>
  <Slides>62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71" baseType="lpstr">
      <vt:lpstr>Arial</vt:lpstr>
      <vt:lpstr>Calibri</vt:lpstr>
      <vt:lpstr>Cambria Math</vt:lpstr>
      <vt:lpstr>Courier New</vt:lpstr>
      <vt:lpstr>DejaVu Sans</vt:lpstr>
      <vt:lpstr>Symbol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Forma primală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Radu Ionescu</cp:lastModifiedBy>
  <cp:revision>467</cp:revision>
  <dcterms:created xsi:type="dcterms:W3CDTF">2016-10-12T16:27:10Z</dcterms:created>
  <dcterms:modified xsi:type="dcterms:W3CDTF">2019-03-11T14:50:12Z</dcterms:modified>
  <dc:language>en-US</dc:language>
</cp:coreProperties>
</file>